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52"/>
  </p:notesMasterIdLst>
  <p:handoutMasterIdLst>
    <p:handoutMasterId r:id="rId53"/>
  </p:handoutMasterIdLst>
  <p:sldIdLst>
    <p:sldId id="256" r:id="rId2"/>
    <p:sldId id="323" r:id="rId3"/>
    <p:sldId id="324" r:id="rId4"/>
    <p:sldId id="257" r:id="rId5"/>
    <p:sldId id="258" r:id="rId6"/>
    <p:sldId id="260" r:id="rId7"/>
    <p:sldId id="264" r:id="rId8"/>
    <p:sldId id="269" r:id="rId9"/>
    <p:sldId id="316" r:id="rId10"/>
    <p:sldId id="297" r:id="rId11"/>
    <p:sldId id="319" r:id="rId12"/>
    <p:sldId id="315" r:id="rId13"/>
    <p:sldId id="311" r:id="rId14"/>
    <p:sldId id="289" r:id="rId15"/>
    <p:sldId id="272" r:id="rId16"/>
    <p:sldId id="296" r:id="rId17"/>
    <p:sldId id="267" r:id="rId18"/>
    <p:sldId id="318" r:id="rId19"/>
    <p:sldId id="325" r:id="rId20"/>
    <p:sldId id="320" r:id="rId21"/>
    <p:sldId id="266" r:id="rId22"/>
    <p:sldId id="273" r:id="rId23"/>
    <p:sldId id="274" r:id="rId24"/>
    <p:sldId id="275" r:id="rId25"/>
    <p:sldId id="276" r:id="rId26"/>
    <p:sldId id="277" r:id="rId27"/>
    <p:sldId id="278" r:id="rId28"/>
    <p:sldId id="279" r:id="rId29"/>
    <p:sldId id="280" r:id="rId30"/>
    <p:sldId id="292" r:id="rId31"/>
    <p:sldId id="281" r:id="rId32"/>
    <p:sldId id="259" r:id="rId33"/>
    <p:sldId id="290" r:id="rId34"/>
    <p:sldId id="282" r:id="rId35"/>
    <p:sldId id="291" r:id="rId36"/>
    <p:sldId id="286" r:id="rId37"/>
    <p:sldId id="287" r:id="rId38"/>
    <p:sldId id="302" r:id="rId39"/>
    <p:sldId id="300" r:id="rId40"/>
    <p:sldId id="299" r:id="rId41"/>
    <p:sldId id="301" r:id="rId42"/>
    <p:sldId id="304" r:id="rId43"/>
    <p:sldId id="305" r:id="rId44"/>
    <p:sldId id="288" r:id="rId45"/>
    <p:sldId id="285" r:id="rId46"/>
    <p:sldId id="283" r:id="rId47"/>
    <p:sldId id="321" r:id="rId48"/>
    <p:sldId id="326" r:id="rId49"/>
    <p:sldId id="327" r:id="rId50"/>
    <p:sldId id="32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ECA71F"/>
    <a:srgbClr val="FEB6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408254-4731-1D40-8EAF-7A934790893F}" type="datetimeFigureOut">
              <a:rPr lang="en-US" smtClean="0"/>
              <a:t>9/16/19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5E34A1-7C07-AC48-B373-34A1B9F1AE5A}" type="slidenum">
              <a:rPr lang="en-US" smtClean="0"/>
              <a:t>‹#›</a:t>
            </a:fld>
            <a:endParaRPr lang="en-US"/>
          </a:p>
        </p:txBody>
      </p:sp>
    </p:spTree>
    <p:extLst>
      <p:ext uri="{BB962C8B-B14F-4D97-AF65-F5344CB8AC3E}">
        <p14:creationId xmlns:p14="http://schemas.microsoft.com/office/powerpoint/2010/main" val="3586771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EF0A4-1524-214F-AAD3-FAAF2CA4E5C0}"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3E3BC3-F7A2-9747-83FF-1126A0ED306B}" type="slidenum">
              <a:rPr lang="en-US" smtClean="0"/>
              <a:t>‹#›</a:t>
            </a:fld>
            <a:endParaRPr lang="en-US"/>
          </a:p>
        </p:txBody>
      </p:sp>
    </p:spTree>
    <p:extLst>
      <p:ext uri="{BB962C8B-B14F-4D97-AF65-F5344CB8AC3E}">
        <p14:creationId xmlns:p14="http://schemas.microsoft.com/office/powerpoint/2010/main" val="38914947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3E3BC3-F7A2-9747-83FF-1126A0ED306B}" type="slidenum">
              <a:rPr lang="en-US" smtClean="0"/>
              <a:t>3</a:t>
            </a:fld>
            <a:endParaRPr lang="en-US"/>
          </a:p>
        </p:txBody>
      </p:sp>
    </p:spTree>
    <p:extLst>
      <p:ext uri="{BB962C8B-B14F-4D97-AF65-F5344CB8AC3E}">
        <p14:creationId xmlns:p14="http://schemas.microsoft.com/office/powerpoint/2010/main" val="204587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Hug me dad</a:t>
            </a:r>
            <a:endParaRPr lang="en-US"/>
          </a:p>
        </p:txBody>
      </p:sp>
      <p:sp>
        <p:nvSpPr>
          <p:cNvPr id="4" name="Slide Number Placeholder 3"/>
          <p:cNvSpPr>
            <a:spLocks noGrp="1"/>
          </p:cNvSpPr>
          <p:nvPr>
            <p:ph type="sldNum" sz="quarter" idx="10"/>
          </p:nvPr>
        </p:nvSpPr>
        <p:spPr/>
        <p:txBody>
          <a:bodyPr/>
          <a:lstStyle/>
          <a:p>
            <a:fld id="{BD3E3BC3-F7A2-9747-83FF-1126A0ED306B}" type="slidenum">
              <a:rPr lang="en-US" smtClean="0"/>
              <a:t>11</a:t>
            </a:fld>
            <a:endParaRPr lang="en-US"/>
          </a:p>
        </p:txBody>
      </p:sp>
    </p:spTree>
    <p:extLst>
      <p:ext uri="{BB962C8B-B14F-4D97-AF65-F5344CB8AC3E}">
        <p14:creationId xmlns:p14="http://schemas.microsoft.com/office/powerpoint/2010/main" val="321776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3B83B4-F32A-B44A-B266-5A80DA5B2A47}" type="slidenum">
              <a:rPr lang="en-US" smtClean="0"/>
              <a:t>30</a:t>
            </a:fld>
            <a:endParaRPr lang="en-US"/>
          </a:p>
        </p:txBody>
      </p:sp>
    </p:spTree>
    <p:extLst>
      <p:ext uri="{BB962C8B-B14F-4D97-AF65-F5344CB8AC3E}">
        <p14:creationId xmlns:p14="http://schemas.microsoft.com/office/powerpoint/2010/main" val="14865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Fly video</a:t>
            </a:r>
            <a:endParaRPr lang="en-US" dirty="0"/>
          </a:p>
        </p:txBody>
      </p:sp>
      <p:sp>
        <p:nvSpPr>
          <p:cNvPr id="4" name="Slide Number Placeholder 3"/>
          <p:cNvSpPr>
            <a:spLocks noGrp="1"/>
          </p:cNvSpPr>
          <p:nvPr>
            <p:ph type="sldNum" sz="quarter" idx="10"/>
          </p:nvPr>
        </p:nvSpPr>
        <p:spPr/>
        <p:txBody>
          <a:bodyPr/>
          <a:lstStyle/>
          <a:p>
            <a:fld id="{BD3E3BC3-F7A2-9747-83FF-1126A0ED306B}" type="slidenum">
              <a:rPr lang="en-US" smtClean="0"/>
              <a:t>43</a:t>
            </a:fld>
            <a:endParaRPr lang="en-US"/>
          </a:p>
        </p:txBody>
      </p:sp>
    </p:spTree>
    <p:extLst>
      <p:ext uri="{BB962C8B-B14F-4D97-AF65-F5344CB8AC3E}">
        <p14:creationId xmlns:p14="http://schemas.microsoft.com/office/powerpoint/2010/main" val="296263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Lean on me</a:t>
            </a:r>
            <a:endParaRPr lang="en-US" dirty="0"/>
          </a:p>
        </p:txBody>
      </p:sp>
      <p:sp>
        <p:nvSpPr>
          <p:cNvPr id="4" name="Slide Number Placeholder 3"/>
          <p:cNvSpPr>
            <a:spLocks noGrp="1"/>
          </p:cNvSpPr>
          <p:nvPr>
            <p:ph type="sldNum" sz="quarter" idx="10"/>
          </p:nvPr>
        </p:nvSpPr>
        <p:spPr/>
        <p:txBody>
          <a:bodyPr/>
          <a:lstStyle/>
          <a:p>
            <a:fld id="{BD3E3BC3-F7A2-9747-83FF-1126A0ED306B}" type="slidenum">
              <a:rPr lang="en-US" smtClean="0"/>
              <a:t>44</a:t>
            </a:fld>
            <a:endParaRPr lang="en-US"/>
          </a:p>
        </p:txBody>
      </p:sp>
    </p:spTree>
    <p:extLst>
      <p:ext uri="{BB962C8B-B14F-4D97-AF65-F5344CB8AC3E}">
        <p14:creationId xmlns:p14="http://schemas.microsoft.com/office/powerpoint/2010/main" val="328478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9FDC253-CF99-3145-A10B-8E813FE5101A}"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FDC253-CF99-3145-A10B-8E813FE5101A}"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FDC253-CF99-3145-A10B-8E813FE5101A}"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Tree>
    <p:extLst>
      <p:ext uri="{BB962C8B-B14F-4D97-AF65-F5344CB8AC3E}">
        <p14:creationId xmlns:p14="http://schemas.microsoft.com/office/powerpoint/2010/main" val="229883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9FDC253-CF99-3145-A10B-8E813FE5101A}"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0E138-16EF-5C46-BD2D-F02168888953}"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FDC253-CF99-3145-A10B-8E813FE5101A}"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9FDC253-CF99-3145-A10B-8E813FE5101A}"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9FDC253-CF99-3145-A10B-8E813FE5101A}"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FDC253-CF99-3145-A10B-8E813FE5101A}"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DC253-CF99-3145-A10B-8E813FE5101A}" type="datetimeFigureOut">
              <a:rPr lang="en-US" smtClean="0"/>
              <a:t>9/16/19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FDC253-CF99-3145-A10B-8E813FE5101A}"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FDC253-CF99-3145-A10B-8E813FE5101A}"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0E138-16EF-5C46-BD2D-F021688889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49FDC253-CF99-3145-A10B-8E813FE5101A}" type="datetimeFigureOut">
              <a:rPr lang="en-US" smtClean="0"/>
              <a:t>9/16/19</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C770E138-16EF-5C46-BD2D-F0216888895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3.mp4"/><Relationship Id="rId2" Type="http://schemas.openxmlformats.org/officeDocument/2006/relationships/video" Target="../media/media3.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4.bp.blogspot.com/_XglhM3CbgWo/TG8Lx9PrAQI/AAAAAAAAADw/3W_OUvZRMRI/s1600/images8.jpg" TargetMode="External"/><Relationship Id="rId3"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4.mp4"/><Relationship Id="rId2" Type="http://schemas.openxmlformats.org/officeDocument/2006/relationships/video" Target="../media/media4.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5.mp4"/><Relationship Id="rId2" Type="http://schemas.openxmlformats.org/officeDocument/2006/relationships/video" Target="../media/media5.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2.png"/><Relationship Id="rId1" Type="http://schemas.microsoft.com/office/2007/relationships/media" Target="../media/media6.mp4"/><Relationship Id="rId2" Type="http://schemas.openxmlformats.org/officeDocument/2006/relationships/video" Target="../media/media6.mp4"/></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3.png"/><Relationship Id="rId1" Type="http://schemas.microsoft.com/office/2007/relationships/media" Target="../media/media7.mp4"/><Relationship Id="rId2" Type="http://schemas.openxmlformats.org/officeDocument/2006/relationships/video" Target="../media/media7.mp4"/></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1" Type="http://schemas.microsoft.com/office/2007/relationships/media" Target="../media/media2.mp4"/><Relationship Id="rId2" Type="http://schemas.openxmlformats.org/officeDocument/2006/relationships/video" Target="../media/media2.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85000" lnSpcReduction="20000"/>
          </a:bodyPr>
          <a:lstStyle/>
          <a:p>
            <a:endParaRPr lang="en-US" sz="1800" b="1" spc="150" dirty="0">
              <a:ln w="11430"/>
              <a:solidFill>
                <a:schemeClr val="bg1"/>
              </a:solidFill>
              <a:effectLst>
                <a:outerShdw blurRad="25400" algn="tl" rotWithShape="0">
                  <a:srgbClr val="000000">
                    <a:alpha val="43000"/>
                  </a:srgbClr>
                </a:outerShdw>
              </a:effectLst>
            </a:endParaRPr>
          </a:p>
          <a:p>
            <a:r>
              <a:rPr lang="en-US" sz="1800" b="1" spc="150" dirty="0">
                <a:ln w="11430"/>
                <a:solidFill>
                  <a:schemeClr val="accent6"/>
                </a:solidFill>
                <a:effectLst>
                  <a:outerShdw blurRad="25400" algn="tl" rotWithShape="0">
                    <a:srgbClr val="000000">
                      <a:alpha val="43000"/>
                    </a:srgbClr>
                  </a:outerShdw>
                </a:effectLst>
              </a:rPr>
              <a:t>A Brain-Based Approach to Working with Victims of Complex </a:t>
            </a:r>
            <a:r>
              <a:rPr lang="en-US" sz="1800" b="1" spc="150" dirty="0" smtClean="0">
                <a:ln w="11430"/>
                <a:solidFill>
                  <a:schemeClr val="accent6"/>
                </a:solidFill>
                <a:effectLst>
                  <a:outerShdw blurRad="25400" algn="tl" rotWithShape="0">
                    <a:srgbClr val="000000">
                      <a:alpha val="43000"/>
                    </a:srgbClr>
                  </a:outerShdw>
                </a:effectLst>
              </a:rPr>
              <a:t>Trauma And CSEC</a:t>
            </a:r>
            <a:endParaRPr lang="en-US" b="1" spc="150" dirty="0">
              <a:ln w="11430"/>
              <a:solidFill>
                <a:schemeClr val="accent6"/>
              </a:solidFill>
              <a:effectLst>
                <a:outerShdw blurRad="25400" algn="tl" rotWithShape="0">
                  <a:srgbClr val="000000">
                    <a:alpha val="43000"/>
                  </a:srgbClr>
                </a:outerShdw>
              </a:effectLst>
            </a:endParaRPr>
          </a:p>
          <a:p>
            <a:endParaRPr lang="en-US" b="1" spc="150" dirty="0">
              <a:ln w="11430"/>
              <a:solidFill>
                <a:schemeClr val="accent6"/>
              </a:solidFill>
              <a:effectLst>
                <a:outerShdw blurRad="25400" algn="tl" rotWithShape="0">
                  <a:srgbClr val="000000">
                    <a:alpha val="43000"/>
                  </a:srgbClr>
                </a:outerShdw>
              </a:effectLst>
            </a:endParaRPr>
          </a:p>
          <a:p>
            <a:endParaRPr lang="en-US" b="1" spc="150" dirty="0">
              <a:ln w="11430"/>
              <a:solidFill>
                <a:schemeClr val="accent6"/>
              </a:solidFill>
              <a:effectLst>
                <a:outerShdw blurRad="25400" algn="tl" rotWithShape="0">
                  <a:srgbClr val="000000">
                    <a:alpha val="43000"/>
                  </a:srgbClr>
                </a:outerShdw>
              </a:effectLst>
            </a:endParaRPr>
          </a:p>
          <a:p>
            <a:r>
              <a:rPr lang="en-US" b="1" spc="150" dirty="0">
                <a:ln w="11430"/>
                <a:solidFill>
                  <a:schemeClr val="accent6"/>
                </a:solidFill>
                <a:effectLst>
                  <a:outerShdw blurRad="25400" algn="tl" rotWithShape="0">
                    <a:srgbClr val="000000">
                      <a:alpha val="43000"/>
                    </a:srgbClr>
                  </a:outerShdw>
                </a:effectLst>
              </a:rPr>
              <a:t>Bonnie L. Martin, LPC</a:t>
            </a:r>
          </a:p>
          <a:p>
            <a:endParaRPr lang="en-US" dirty="0"/>
          </a:p>
        </p:txBody>
      </p:sp>
      <p:sp>
        <p:nvSpPr>
          <p:cNvPr id="2" name="Title 1"/>
          <p:cNvSpPr>
            <a:spLocks noGrp="1"/>
          </p:cNvSpPr>
          <p:nvPr>
            <p:ph type="ctrTitle"/>
          </p:nvPr>
        </p:nvSpPr>
        <p:spPr/>
        <p:txBody>
          <a:bodyPr/>
          <a:lstStyle/>
          <a:p>
            <a:r>
              <a:rPr lang="en-US" dirty="0" smtClean="0">
                <a:solidFill>
                  <a:srgbClr val="FEB623"/>
                </a:solidFill>
              </a:rPr>
              <a:t>SERVE</a:t>
            </a:r>
            <a:r>
              <a:rPr lang="en-US" dirty="0" smtClean="0"/>
              <a:t> INTENSIVE</a:t>
            </a:r>
            <a:endParaRPr lang="en-US" dirty="0"/>
          </a:p>
        </p:txBody>
      </p:sp>
    </p:spTree>
    <p:extLst>
      <p:ext uri="{BB962C8B-B14F-4D97-AF65-F5344CB8AC3E}">
        <p14:creationId xmlns:p14="http://schemas.microsoft.com/office/powerpoint/2010/main" val="10772948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195" y="1417908"/>
            <a:ext cx="7955770" cy="4524316"/>
          </a:xfrm>
          <a:prstGeom prst="rect">
            <a:avLst/>
          </a:prstGeom>
          <a:noFill/>
        </p:spPr>
        <p:txBody>
          <a:bodyPr wrap="square" rtlCol="0">
            <a:spAutoFit/>
          </a:bodyPr>
          <a:lstStyle/>
          <a:p>
            <a:pPr algn="ctr"/>
            <a:r>
              <a:rPr lang="en-US" sz="3600" dirty="0" smtClean="0">
                <a:solidFill>
                  <a:srgbClr val="CC8E60"/>
                </a:solidFill>
              </a:rPr>
              <a:t>NONCONFRONTAL APPROACH: </a:t>
            </a:r>
          </a:p>
          <a:p>
            <a:pPr algn="ctr"/>
            <a:r>
              <a:rPr lang="en-US" sz="3600" dirty="0" smtClean="0">
                <a:solidFill>
                  <a:srgbClr val="CC8E60"/>
                </a:solidFill>
              </a:rPr>
              <a:t>MINIMIZE STRESS RESPONSE REACTION</a:t>
            </a:r>
          </a:p>
          <a:p>
            <a:endParaRPr lang="en-US" sz="3600" dirty="0"/>
          </a:p>
          <a:p>
            <a:pPr marL="457200" indent="-457200">
              <a:buFont typeface="Arial"/>
              <a:buChar char="•"/>
            </a:pPr>
            <a:r>
              <a:rPr lang="en-US" sz="3600" dirty="0" smtClean="0"/>
              <a:t>Seating</a:t>
            </a:r>
          </a:p>
          <a:p>
            <a:pPr marL="457200" indent="-457200">
              <a:buFont typeface="Arial"/>
              <a:buChar char="•"/>
            </a:pPr>
            <a:r>
              <a:rPr lang="en-US" sz="3600" dirty="0" smtClean="0"/>
              <a:t>Eye contact</a:t>
            </a:r>
          </a:p>
          <a:p>
            <a:pPr marL="457200" indent="-457200">
              <a:buFont typeface="Arial"/>
              <a:buChar char="•"/>
            </a:pPr>
            <a:r>
              <a:rPr lang="en-US" sz="3600" dirty="0" smtClean="0"/>
              <a:t>Eye level</a:t>
            </a:r>
          </a:p>
          <a:p>
            <a:pPr marL="457200" indent="-457200">
              <a:buFont typeface="Arial"/>
              <a:buChar char="•"/>
            </a:pPr>
            <a:r>
              <a:rPr lang="en-US" sz="3600" dirty="0" smtClean="0"/>
              <a:t>Scan for signs</a:t>
            </a:r>
          </a:p>
          <a:p>
            <a:pPr marL="457200" indent="-457200">
              <a:buFont typeface="Arial"/>
              <a:buChar char="•"/>
            </a:pPr>
            <a:r>
              <a:rPr lang="en-US" sz="3600" dirty="0" smtClean="0"/>
              <a:t>Stop (up to 20-30 minutes)</a:t>
            </a:r>
            <a:endParaRPr lang="en-US" sz="3600" dirty="0"/>
          </a:p>
        </p:txBody>
      </p:sp>
    </p:spTree>
    <p:extLst>
      <p:ext uri="{BB962C8B-B14F-4D97-AF65-F5344CB8AC3E}">
        <p14:creationId xmlns:p14="http://schemas.microsoft.com/office/powerpoint/2010/main" val="31975389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ust shut up and hug me dad!.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317477" y="211626"/>
            <a:ext cx="8571880" cy="5845948"/>
          </a:xfrm>
        </p:spPr>
      </p:pic>
    </p:spTree>
    <p:extLst>
      <p:ext uri="{BB962C8B-B14F-4D97-AF65-F5344CB8AC3E}">
        <p14:creationId xmlns:p14="http://schemas.microsoft.com/office/powerpoint/2010/main" val="21554247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HOLD </a:t>
            </a:r>
            <a:r>
              <a:rPr lang="en-US" dirty="0" smtClean="0"/>
              <a:t>SPACE</a:t>
            </a:r>
            <a:br>
              <a:rPr lang="en-US" dirty="0" smtClean="0"/>
            </a:br>
            <a:r>
              <a:rPr lang="en-US" dirty="0" smtClean="0"/>
              <a:t>http</a:t>
            </a:r>
            <a:r>
              <a:rPr lang="en-US" dirty="0"/>
              <a:t>://</a:t>
            </a:r>
            <a:r>
              <a:rPr lang="en-US" dirty="0" err="1"/>
              <a:t>upliftconnect.com</a:t>
            </a:r>
            <a:r>
              <a:rPr lang="en-US" dirty="0"/>
              <a:t>/hold-space/</a:t>
            </a:r>
          </a:p>
        </p:txBody>
      </p:sp>
      <p:sp>
        <p:nvSpPr>
          <p:cNvPr id="7" name="TextBox 6"/>
          <p:cNvSpPr txBox="1"/>
          <p:nvPr/>
        </p:nvSpPr>
        <p:spPr>
          <a:xfrm flipH="1" flipV="1">
            <a:off x="1606992" y="2841407"/>
            <a:ext cx="1914387" cy="858731"/>
          </a:xfrm>
          <a:prstGeom prst="rect">
            <a:avLst/>
          </a:prstGeom>
          <a:noFill/>
        </p:spPr>
        <p:txBody>
          <a:bodyPr wrap="square" rtlCol="0">
            <a:spAutoFit/>
          </a:bodyPr>
          <a:lstStyle/>
          <a:p>
            <a:endParaRPr lang="en-US" dirty="0"/>
          </a:p>
        </p:txBody>
      </p:sp>
      <p:sp>
        <p:nvSpPr>
          <p:cNvPr id="8" name="TextBox 7"/>
          <p:cNvSpPr txBox="1"/>
          <p:nvPr/>
        </p:nvSpPr>
        <p:spPr>
          <a:xfrm>
            <a:off x="457200" y="2151735"/>
            <a:ext cx="8348328" cy="4031873"/>
          </a:xfrm>
          <a:prstGeom prst="rect">
            <a:avLst/>
          </a:prstGeom>
          <a:noFill/>
        </p:spPr>
        <p:txBody>
          <a:bodyPr wrap="square" rtlCol="0">
            <a:spAutoFit/>
          </a:bodyPr>
          <a:lstStyle/>
          <a:p>
            <a:r>
              <a:rPr lang="en-US" sz="3200" dirty="0" smtClean="0"/>
              <a:t>….It </a:t>
            </a:r>
            <a:r>
              <a:rPr lang="en-US" sz="3200" dirty="0"/>
              <a:t>means that we are willing to walk alongside another person in whatever journey they’re on without judging them, making them feel inadequate, trying to fix them, or trying to impact the outcome. When we hold space for other people, we open our hearts, offer unconditional support, and let go of </a:t>
            </a:r>
            <a:r>
              <a:rPr lang="en-US" sz="3200" dirty="0" err="1"/>
              <a:t>judgement</a:t>
            </a:r>
            <a:r>
              <a:rPr lang="en-US" sz="3200" dirty="0"/>
              <a:t> and control.</a:t>
            </a:r>
          </a:p>
        </p:txBody>
      </p:sp>
    </p:spTree>
    <p:extLst>
      <p:ext uri="{BB962C8B-B14F-4D97-AF65-F5344CB8AC3E}">
        <p14:creationId xmlns:p14="http://schemas.microsoft.com/office/powerpoint/2010/main" val="6914421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2236" y="352823"/>
            <a:ext cx="8678752" cy="6494085"/>
          </a:xfrm>
          <a:prstGeom prst="rect">
            <a:avLst/>
          </a:prstGeom>
        </p:spPr>
        <p:txBody>
          <a:bodyPr wrap="square">
            <a:spAutoFit/>
          </a:bodyPr>
          <a:lstStyle/>
          <a:p>
            <a:r>
              <a:rPr lang="en-US" sz="3200" dirty="0"/>
              <a:t>1. Give people permission to trust their own intuition and wisdom.</a:t>
            </a:r>
          </a:p>
          <a:p>
            <a:r>
              <a:rPr lang="en-US" sz="3200" dirty="0"/>
              <a:t>2. Give people only as much information as they can handle. </a:t>
            </a:r>
          </a:p>
          <a:p>
            <a:r>
              <a:rPr lang="en-US" sz="3200" dirty="0"/>
              <a:t>3. Don’t take their power away. </a:t>
            </a:r>
          </a:p>
          <a:p>
            <a:r>
              <a:rPr lang="en-US" sz="3200" dirty="0"/>
              <a:t>4. Keep your own ego out of it.</a:t>
            </a:r>
          </a:p>
          <a:p>
            <a:r>
              <a:rPr lang="en-US" sz="3200" dirty="0"/>
              <a:t>5. Make them feel safe enough to fail.</a:t>
            </a:r>
          </a:p>
          <a:p>
            <a:r>
              <a:rPr lang="en-US" sz="3200" dirty="0"/>
              <a:t>6. Give guidance and help with humility and thoughtfulness.</a:t>
            </a:r>
          </a:p>
          <a:p>
            <a:r>
              <a:rPr lang="en-US" sz="3200" dirty="0"/>
              <a:t>7. Create a container for complex emotions, fear, trauma, etc. </a:t>
            </a:r>
          </a:p>
          <a:p>
            <a:r>
              <a:rPr lang="en-US" sz="3200" dirty="0"/>
              <a:t>8. Allow them to make different decisions and to have different experiences than you would.</a:t>
            </a:r>
          </a:p>
        </p:txBody>
      </p:sp>
    </p:spTree>
    <p:extLst>
      <p:ext uri="{BB962C8B-B14F-4D97-AF65-F5344CB8AC3E}">
        <p14:creationId xmlns:p14="http://schemas.microsoft.com/office/powerpoint/2010/main" val="31843465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33081"/>
          </a:xfrm>
        </p:spPr>
        <p:txBody>
          <a:bodyPr>
            <a:normAutofit/>
          </a:bodyPr>
          <a:lstStyle/>
          <a:p>
            <a:r>
              <a:rPr lang="en-US" dirty="0" smtClean="0"/>
              <a:t>Human Behavior</a:t>
            </a:r>
            <a:br>
              <a:rPr lang="en-US" dirty="0" smtClean="0"/>
            </a:br>
            <a:r>
              <a:rPr lang="en-US" dirty="0" smtClean="0"/>
              <a:t>The answer to every </a:t>
            </a:r>
            <a:r>
              <a:rPr lang="en-US" dirty="0" smtClean="0">
                <a:solidFill>
                  <a:srgbClr val="F79646"/>
                </a:solidFill>
              </a:rPr>
              <a:t>WHY?</a:t>
            </a:r>
            <a:r>
              <a:rPr lang="en-US" dirty="0" smtClean="0"/>
              <a:t/>
            </a:r>
            <a:br>
              <a:rPr lang="en-US" dirty="0" smtClean="0"/>
            </a:br>
            <a:r>
              <a:rPr lang="en-US" dirty="0" smtClean="0"/>
              <a:t>The brain wants to…</a:t>
            </a:r>
            <a:endParaRPr lang="en-US" dirty="0"/>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14</a:t>
            </a:fld>
            <a:endParaRPr lang="en-US"/>
          </a:p>
        </p:txBody>
      </p:sp>
      <p:sp>
        <p:nvSpPr>
          <p:cNvPr id="6" name="Content Placeholder 5"/>
          <p:cNvSpPr>
            <a:spLocks noGrp="1"/>
          </p:cNvSpPr>
          <p:nvPr>
            <p:ph idx="4294967295"/>
          </p:nvPr>
        </p:nvSpPr>
        <p:spPr>
          <a:xfrm>
            <a:off x="457200" y="2458432"/>
            <a:ext cx="8229600" cy="3667731"/>
          </a:xfrm>
          <a:prstGeom prst="rect">
            <a:avLst/>
          </a:prstGeom>
        </p:spPr>
        <p:txBody>
          <a:bodyPr>
            <a:normAutofit/>
          </a:bodyPr>
          <a:lstStyle/>
          <a:p>
            <a:pPr marL="0" indent="0">
              <a:buNone/>
            </a:pPr>
            <a:r>
              <a:rPr lang="en-US" sz="4000" dirty="0" smtClean="0">
                <a:solidFill>
                  <a:srgbClr val="FEB623"/>
                </a:solidFill>
              </a:rPr>
              <a:t>1. Avoid Pain</a:t>
            </a:r>
          </a:p>
          <a:p>
            <a:pPr marL="0" indent="0">
              <a:buNone/>
            </a:pPr>
            <a:r>
              <a:rPr lang="en-US" sz="4000" dirty="0" smtClean="0">
                <a:solidFill>
                  <a:srgbClr val="FEB623"/>
                </a:solidFill>
              </a:rPr>
              <a:t>2. Experience Pleasure</a:t>
            </a:r>
          </a:p>
          <a:p>
            <a:pPr marL="0" indent="0">
              <a:buNone/>
            </a:pPr>
            <a:r>
              <a:rPr lang="en-US" sz="4000" dirty="0" smtClean="0">
                <a:solidFill>
                  <a:srgbClr val="FEB623"/>
                </a:solidFill>
              </a:rPr>
              <a:t>3. Connect to Others</a:t>
            </a:r>
          </a:p>
          <a:p>
            <a:pPr marL="0" indent="0">
              <a:buNone/>
            </a:pPr>
            <a:endParaRPr lang="en-US" sz="4000" dirty="0">
              <a:solidFill>
                <a:schemeClr val="accent6"/>
              </a:solidFill>
            </a:endParaRPr>
          </a:p>
          <a:p>
            <a:pPr marL="0" indent="0">
              <a:buNone/>
            </a:pPr>
            <a:endParaRPr lang="en-US" sz="4000" dirty="0">
              <a:solidFill>
                <a:schemeClr val="accent6"/>
              </a:solidFill>
            </a:endParaRPr>
          </a:p>
        </p:txBody>
      </p:sp>
    </p:spTree>
    <p:extLst>
      <p:ext uri="{BB962C8B-B14F-4D97-AF65-F5344CB8AC3E}">
        <p14:creationId xmlns:p14="http://schemas.microsoft.com/office/powerpoint/2010/main" val="3742903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821653"/>
            <a:ext cx="8229600" cy="5807591"/>
          </a:xfrm>
          <a:prstGeom prst="rect">
            <a:avLst/>
          </a:prstGeom>
        </p:spPr>
        <p:txBody>
          <a:bodyPr/>
          <a:lstStyle/>
          <a:p>
            <a:pPr marL="0" indent="0">
              <a:buNone/>
            </a:pPr>
            <a:r>
              <a:rPr lang="en-US" sz="4000" dirty="0" smtClean="0">
                <a:solidFill>
                  <a:srgbClr val="CC8E60"/>
                </a:solidFill>
              </a:rPr>
              <a:t>Stages </a:t>
            </a:r>
            <a:r>
              <a:rPr lang="en-US" sz="4000" dirty="0">
                <a:solidFill>
                  <a:srgbClr val="CC8E60"/>
                </a:solidFill>
              </a:rPr>
              <a:t>of Change:</a:t>
            </a:r>
          </a:p>
          <a:p>
            <a:r>
              <a:rPr lang="en-US" sz="4000" dirty="0">
                <a:solidFill>
                  <a:schemeClr val="accent6"/>
                </a:solidFill>
              </a:rPr>
              <a:t> </a:t>
            </a:r>
            <a:r>
              <a:rPr lang="en-US" sz="4000" dirty="0"/>
              <a:t>pre-contemplation</a:t>
            </a:r>
          </a:p>
          <a:p>
            <a:r>
              <a:rPr lang="en-US" sz="4000" dirty="0"/>
              <a:t>contemplation</a:t>
            </a:r>
          </a:p>
          <a:p>
            <a:r>
              <a:rPr lang="en-US" sz="4000" dirty="0"/>
              <a:t> preparation</a:t>
            </a:r>
          </a:p>
          <a:p>
            <a:r>
              <a:rPr lang="en-US" sz="4000" dirty="0"/>
              <a:t> action</a:t>
            </a:r>
          </a:p>
          <a:p>
            <a:r>
              <a:rPr lang="en-US" sz="4000" dirty="0"/>
              <a:t>maintenance</a:t>
            </a:r>
          </a:p>
          <a:p>
            <a:r>
              <a:rPr lang="en-US" sz="4000" dirty="0" smtClean="0"/>
              <a:t>Relapse</a:t>
            </a:r>
          </a:p>
          <a:p>
            <a:endParaRPr lang="en-US" dirty="0"/>
          </a:p>
        </p:txBody>
      </p:sp>
    </p:spTree>
    <p:extLst>
      <p:ext uri="{BB962C8B-B14F-4D97-AF65-F5344CB8AC3E}">
        <p14:creationId xmlns:p14="http://schemas.microsoft.com/office/powerpoint/2010/main" val="29075691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1176457"/>
            <a:ext cx="7924800" cy="4538543"/>
          </a:xfrm>
        </p:spPr>
        <p:txBody>
          <a:bodyPr/>
          <a:lstStyle/>
          <a:p>
            <a:pPr marL="0" indent="0">
              <a:buNone/>
            </a:pPr>
            <a:r>
              <a:rPr lang="en-US" sz="4000" dirty="0">
                <a:solidFill>
                  <a:srgbClr val="CC8E60"/>
                </a:solidFill>
              </a:rPr>
              <a:t>SPIRIT OF MI</a:t>
            </a:r>
          </a:p>
          <a:p>
            <a:r>
              <a:rPr lang="en-US" sz="4000" dirty="0"/>
              <a:t>Express Empathy</a:t>
            </a:r>
          </a:p>
          <a:p>
            <a:r>
              <a:rPr lang="en-US" sz="4000" dirty="0"/>
              <a:t>Develop Discrepancy</a:t>
            </a:r>
          </a:p>
          <a:p>
            <a:r>
              <a:rPr lang="en-US" sz="4000" dirty="0"/>
              <a:t>Roll With Resistance</a:t>
            </a:r>
          </a:p>
          <a:p>
            <a:r>
              <a:rPr lang="en-US" sz="4000" dirty="0"/>
              <a:t>Support Self-Efficacy</a:t>
            </a:r>
          </a:p>
          <a:p>
            <a:endParaRPr lang="en-US" dirty="0"/>
          </a:p>
        </p:txBody>
      </p:sp>
    </p:spTree>
    <p:extLst>
      <p:ext uri="{BB962C8B-B14F-4D97-AF65-F5344CB8AC3E}">
        <p14:creationId xmlns:p14="http://schemas.microsoft.com/office/powerpoint/2010/main" val="30124079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98475" y="248187"/>
            <a:ext cx="8147051" cy="5877976"/>
          </a:xfrm>
          <a:prstGeom prst="rect">
            <a:avLst/>
          </a:prstGeom>
        </p:spPr>
        <p:txBody>
          <a:bodyPr>
            <a:normAutofit fontScale="85000" lnSpcReduction="20000"/>
          </a:bodyPr>
          <a:lstStyle/>
          <a:p>
            <a:pPr marL="0" indent="0">
              <a:buNone/>
            </a:pPr>
            <a:r>
              <a:rPr lang="en-US" sz="3600" dirty="0" smtClean="0"/>
              <a:t>Trigger: </a:t>
            </a:r>
            <a:r>
              <a:rPr lang="en-US" sz="3600" dirty="0" smtClean="0">
                <a:solidFill>
                  <a:srgbClr val="FEB623"/>
                </a:solidFill>
              </a:rPr>
              <a:t>Manage</a:t>
            </a:r>
            <a:r>
              <a:rPr lang="en-US" sz="3600" dirty="0" smtClean="0"/>
              <a:t> (avoid, prevent, confront)</a:t>
            </a:r>
          </a:p>
          <a:p>
            <a:pPr marL="0" indent="0" algn="ctr">
              <a:buNone/>
            </a:pPr>
            <a:endParaRPr lang="en-US" sz="4800" dirty="0"/>
          </a:p>
          <a:p>
            <a:pPr marL="0" indent="0">
              <a:buNone/>
            </a:pPr>
            <a:endParaRPr lang="en-US" sz="3600" dirty="0" smtClean="0"/>
          </a:p>
          <a:p>
            <a:pPr marL="0" indent="0">
              <a:buNone/>
            </a:pPr>
            <a:r>
              <a:rPr lang="en-US" sz="3600" dirty="0" smtClean="0"/>
              <a:t>Thought:  </a:t>
            </a:r>
            <a:r>
              <a:rPr lang="en-US" sz="3600" dirty="0" smtClean="0">
                <a:solidFill>
                  <a:srgbClr val="FEB623"/>
                </a:solidFill>
              </a:rPr>
              <a:t>STOP! </a:t>
            </a:r>
            <a:r>
              <a:rPr lang="en-US" sz="3600" dirty="0" smtClean="0">
                <a:solidFill>
                  <a:schemeClr val="tx1"/>
                </a:solidFill>
              </a:rPr>
              <a:t>(distract, disorient)</a:t>
            </a:r>
          </a:p>
          <a:p>
            <a:pPr marL="0" indent="0" algn="ctr">
              <a:buNone/>
            </a:pPr>
            <a:endParaRPr lang="en-US" sz="4800" dirty="0" smtClean="0"/>
          </a:p>
          <a:p>
            <a:pPr marL="0" indent="0">
              <a:buNone/>
            </a:pPr>
            <a:endParaRPr lang="en-US" sz="3600" dirty="0" smtClean="0"/>
          </a:p>
          <a:p>
            <a:pPr marL="0" indent="0">
              <a:buNone/>
            </a:pPr>
            <a:r>
              <a:rPr lang="en-US" sz="3600" dirty="0" smtClean="0"/>
              <a:t>Craving: </a:t>
            </a:r>
            <a:r>
              <a:rPr lang="en-US" sz="3600" dirty="0" smtClean="0">
                <a:solidFill>
                  <a:srgbClr val="FEB623"/>
                </a:solidFill>
              </a:rPr>
              <a:t> 30 minutes </a:t>
            </a:r>
            <a:r>
              <a:rPr lang="en-US" sz="3600" dirty="0" smtClean="0"/>
              <a:t>(get out/reach out)</a:t>
            </a:r>
          </a:p>
          <a:p>
            <a:pPr marL="0" indent="0" algn="ctr">
              <a:buNone/>
            </a:pPr>
            <a:endParaRPr lang="en-US" sz="3600" dirty="0" smtClean="0"/>
          </a:p>
          <a:p>
            <a:pPr marL="0" indent="0">
              <a:buNone/>
            </a:pPr>
            <a:endParaRPr lang="en-US" sz="3600" dirty="0" smtClean="0"/>
          </a:p>
          <a:p>
            <a:pPr marL="0" indent="0">
              <a:buNone/>
            </a:pPr>
            <a:r>
              <a:rPr lang="en-US" sz="3600" dirty="0" err="1" smtClean="0"/>
              <a:t>Relaspe</a:t>
            </a:r>
            <a:r>
              <a:rPr lang="en-US" sz="3600" dirty="0" smtClean="0"/>
              <a:t> and Repeat:</a:t>
            </a:r>
            <a:r>
              <a:rPr lang="en-US" sz="3600" dirty="0" smtClean="0">
                <a:solidFill>
                  <a:srgbClr val="CC8E60"/>
                </a:solidFill>
              </a:rPr>
              <a:t> </a:t>
            </a:r>
            <a:r>
              <a:rPr lang="en-US" sz="3600" dirty="0" smtClean="0">
                <a:solidFill>
                  <a:srgbClr val="FEB623"/>
                </a:solidFill>
              </a:rPr>
              <a:t>Learn</a:t>
            </a:r>
            <a:r>
              <a:rPr lang="en-US" sz="3600" dirty="0" smtClean="0">
                <a:solidFill>
                  <a:srgbClr val="CC8E60"/>
                </a:solidFill>
              </a:rPr>
              <a:t> </a:t>
            </a:r>
            <a:r>
              <a:rPr lang="en-US" sz="3600" dirty="0" smtClean="0"/>
              <a:t>(without shame/blame)</a:t>
            </a:r>
            <a:endParaRPr lang="en-US" sz="3600" dirty="0"/>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17</a:t>
            </a:fld>
            <a:endParaRPr lang="en-US"/>
          </a:p>
        </p:txBody>
      </p:sp>
      <p:sp>
        <p:nvSpPr>
          <p:cNvPr id="6" name="Down Arrow 5"/>
          <p:cNvSpPr/>
          <p:nvPr/>
        </p:nvSpPr>
        <p:spPr>
          <a:xfrm>
            <a:off x="963486" y="1007092"/>
            <a:ext cx="484632" cy="978408"/>
          </a:xfrm>
          <a:prstGeom prst="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EB623"/>
              </a:solidFill>
            </a:endParaRPr>
          </a:p>
        </p:txBody>
      </p:sp>
      <p:sp>
        <p:nvSpPr>
          <p:cNvPr id="7" name="Down Arrow 6"/>
          <p:cNvSpPr/>
          <p:nvPr/>
        </p:nvSpPr>
        <p:spPr>
          <a:xfrm>
            <a:off x="963486" y="4464237"/>
            <a:ext cx="484632" cy="978408"/>
          </a:xfrm>
          <a:prstGeom prst="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sp>
        <p:nvSpPr>
          <p:cNvPr id="8" name="Down Arrow 7"/>
          <p:cNvSpPr/>
          <p:nvPr/>
        </p:nvSpPr>
        <p:spPr>
          <a:xfrm>
            <a:off x="963486" y="2757217"/>
            <a:ext cx="484632" cy="978408"/>
          </a:xfrm>
          <a:prstGeom prst="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8E60"/>
              </a:solidFill>
            </a:endParaRPr>
          </a:p>
        </p:txBody>
      </p:sp>
    </p:spTree>
    <p:extLst>
      <p:ext uri="{BB962C8B-B14F-4D97-AF65-F5344CB8AC3E}">
        <p14:creationId xmlns:p14="http://schemas.microsoft.com/office/powerpoint/2010/main" val="1971151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013" y="274638"/>
            <a:ext cx="8229600" cy="1143000"/>
          </a:xfrm>
        </p:spPr>
        <p:txBody>
          <a:bodyPr>
            <a:normAutofit/>
          </a:bodyPr>
          <a:lstStyle/>
          <a:p>
            <a:pPr algn="l"/>
            <a:r>
              <a:rPr lang="en-US" sz="5400" strike="sngStrike" dirty="0" smtClean="0">
                <a:solidFill>
                  <a:schemeClr val="accent2"/>
                </a:solidFill>
              </a:rPr>
              <a:t>WHY?</a:t>
            </a:r>
            <a:endParaRPr lang="en-US" sz="5400" strike="sngStrike" dirty="0">
              <a:solidFill>
                <a:schemeClr val="accent2"/>
              </a:solidFill>
            </a:endParaRPr>
          </a:p>
        </p:txBody>
      </p:sp>
      <p:sp>
        <p:nvSpPr>
          <p:cNvPr id="5" name="TextBox 4"/>
          <p:cNvSpPr txBox="1"/>
          <p:nvPr/>
        </p:nvSpPr>
        <p:spPr>
          <a:xfrm>
            <a:off x="752526" y="1630710"/>
            <a:ext cx="4060517" cy="3477875"/>
          </a:xfrm>
          <a:prstGeom prst="rect">
            <a:avLst/>
          </a:prstGeom>
          <a:noFill/>
        </p:spPr>
        <p:txBody>
          <a:bodyPr wrap="square" rtlCol="0">
            <a:spAutoFit/>
          </a:bodyPr>
          <a:lstStyle/>
          <a:p>
            <a:pPr marL="571500" indent="-571500">
              <a:buFont typeface="Arial"/>
              <a:buChar char="•"/>
            </a:pPr>
            <a:r>
              <a:rPr lang="en-US" sz="4400" dirty="0" smtClean="0">
                <a:solidFill>
                  <a:schemeClr val="accent6"/>
                </a:solidFill>
              </a:rPr>
              <a:t>Who?</a:t>
            </a:r>
          </a:p>
          <a:p>
            <a:pPr marL="571500" indent="-571500">
              <a:buFont typeface="Arial"/>
              <a:buChar char="•"/>
            </a:pPr>
            <a:r>
              <a:rPr lang="en-US" sz="4400" dirty="0" smtClean="0">
                <a:solidFill>
                  <a:schemeClr val="accent6"/>
                </a:solidFill>
              </a:rPr>
              <a:t>What?</a:t>
            </a:r>
          </a:p>
          <a:p>
            <a:pPr marL="571500" indent="-571500">
              <a:buFont typeface="Arial"/>
              <a:buChar char="•"/>
            </a:pPr>
            <a:r>
              <a:rPr lang="en-US" sz="4400" dirty="0" smtClean="0">
                <a:solidFill>
                  <a:schemeClr val="accent6"/>
                </a:solidFill>
              </a:rPr>
              <a:t>When?</a:t>
            </a:r>
          </a:p>
          <a:p>
            <a:pPr marL="571500" indent="-571500">
              <a:buFont typeface="Arial"/>
              <a:buChar char="•"/>
            </a:pPr>
            <a:r>
              <a:rPr lang="en-US" sz="4400" dirty="0" smtClean="0">
                <a:solidFill>
                  <a:schemeClr val="accent6"/>
                </a:solidFill>
              </a:rPr>
              <a:t>Where?</a:t>
            </a:r>
          </a:p>
          <a:p>
            <a:pPr marL="571500" indent="-571500">
              <a:buFont typeface="Arial"/>
              <a:buChar char="•"/>
            </a:pPr>
            <a:r>
              <a:rPr lang="en-US" sz="4400" dirty="0" smtClean="0">
                <a:solidFill>
                  <a:schemeClr val="accent6"/>
                </a:solidFill>
              </a:rPr>
              <a:t>How?</a:t>
            </a:r>
          </a:p>
        </p:txBody>
      </p:sp>
    </p:spTree>
    <p:extLst>
      <p:ext uri="{BB962C8B-B14F-4D97-AF65-F5344CB8AC3E}">
        <p14:creationId xmlns:p14="http://schemas.microsoft.com/office/powerpoint/2010/main" val="8274552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VE dia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541" y="-1645054"/>
            <a:ext cx="11922563" cy="8503054"/>
          </a:xfrm>
          <a:prstGeom prst="rect">
            <a:avLst/>
          </a:prstGeom>
        </p:spPr>
      </p:pic>
    </p:spTree>
    <p:extLst>
      <p:ext uri="{BB962C8B-B14F-4D97-AF65-F5344CB8AC3E}">
        <p14:creationId xmlns:p14="http://schemas.microsoft.com/office/powerpoint/2010/main" val="7185776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rry_Crews.mp4">
            <a:hlinkClick r:id="" action="ppaction://media"/>
          </p:cNvPr>
          <p:cNvPicPr>
            <a:picLocks noGrp="1" noChangeAspect="1"/>
          </p:cNvPicPr>
          <p:nvPr>
            <p:ph type="tbl" idx="1"/>
            <a:videoFile r:link="rId2"/>
            <p:extLst>
              <p:ext uri="{DAA4B4D4-6D71-4841-9C94-3DE7FCFB9230}">
                <p14:media xmlns:p14="http://schemas.microsoft.com/office/powerpoint/2010/main" r:embed="rId1"/>
              </p:ext>
            </p:extLst>
          </p:nvPr>
        </p:nvPicPr>
        <p:blipFill>
          <a:blip r:embed="rId4"/>
          <a:stretch>
            <a:fillRect/>
          </a:stretch>
        </p:blipFill>
        <p:spPr>
          <a:xfrm>
            <a:off x="232833" y="1208485"/>
            <a:ext cx="8688917" cy="4887515"/>
          </a:xfrm>
        </p:spPr>
      </p:pic>
    </p:spTree>
    <p:extLst>
      <p:ext uri="{BB962C8B-B14F-4D97-AF65-F5344CB8AC3E}">
        <p14:creationId xmlns:p14="http://schemas.microsoft.com/office/powerpoint/2010/main" val="1126631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94129"/>
            <a:ext cx="8147051" cy="997581"/>
          </a:xfrm>
        </p:spPr>
        <p:txBody>
          <a:bodyPr/>
          <a:lstStyle/>
          <a:p>
            <a:pPr eaLnBrk="1" hangingPunct="1"/>
            <a:r>
              <a:rPr lang="en-US" dirty="0">
                <a:solidFill>
                  <a:srgbClr val="F79646"/>
                </a:solidFill>
                <a:latin typeface="Calibri" charset="0"/>
              </a:rPr>
              <a:t>Recovery Stages</a:t>
            </a:r>
          </a:p>
        </p:txBody>
      </p:sp>
      <p:sp>
        <p:nvSpPr>
          <p:cNvPr id="27650" name="Content Placeholder 2"/>
          <p:cNvSpPr>
            <a:spLocks noGrp="1"/>
          </p:cNvSpPr>
          <p:nvPr>
            <p:ph idx="4294967295"/>
          </p:nvPr>
        </p:nvSpPr>
        <p:spPr>
          <a:xfrm>
            <a:off x="457200" y="1284734"/>
            <a:ext cx="8229600" cy="4841429"/>
          </a:xfrm>
          <a:prstGeom prst="rect">
            <a:avLst/>
          </a:prstGeom>
        </p:spPr>
        <p:txBody>
          <a:bodyPr>
            <a:normAutofit fontScale="92500" lnSpcReduction="20000"/>
          </a:bodyPr>
          <a:lstStyle/>
          <a:p>
            <a:pPr eaLnBrk="1" hangingPunct="1">
              <a:lnSpc>
                <a:spcPct val="80000"/>
              </a:lnSpc>
              <a:spcBef>
                <a:spcPct val="50000"/>
              </a:spcBef>
            </a:pPr>
            <a:r>
              <a:rPr lang="en-US" sz="3000" dirty="0">
                <a:latin typeface="Calibri" charset="0"/>
              </a:rPr>
              <a:t>Stage 1: Withdrawal </a:t>
            </a:r>
          </a:p>
          <a:p>
            <a:pPr eaLnBrk="1" hangingPunct="1">
              <a:lnSpc>
                <a:spcPct val="80000"/>
              </a:lnSpc>
              <a:spcBef>
                <a:spcPct val="50000"/>
              </a:spcBef>
              <a:buFont typeface="Arial" charset="0"/>
              <a:buNone/>
            </a:pPr>
            <a:r>
              <a:rPr lang="en-US" sz="3000" dirty="0">
                <a:solidFill>
                  <a:srgbClr val="F79646"/>
                </a:solidFill>
                <a:latin typeface="Calibri" charset="0"/>
              </a:rPr>
              <a:t>(day 0-15)</a:t>
            </a:r>
          </a:p>
          <a:p>
            <a:pPr eaLnBrk="1" hangingPunct="1">
              <a:lnSpc>
                <a:spcPct val="80000"/>
              </a:lnSpc>
              <a:spcBef>
                <a:spcPct val="50000"/>
              </a:spcBef>
            </a:pPr>
            <a:r>
              <a:rPr lang="en-US" sz="3000" dirty="0">
                <a:latin typeface="Calibri" charset="0"/>
              </a:rPr>
              <a:t>Stage 2: Early Abstinence: </a:t>
            </a:r>
            <a:r>
              <a:rPr lang="ja-JP" altLang="en-US" sz="3000" dirty="0">
                <a:latin typeface="Calibri" charset="0"/>
              </a:rPr>
              <a:t>“</a:t>
            </a:r>
            <a:r>
              <a:rPr lang="en-US" altLang="ja-JP" sz="3000" dirty="0">
                <a:latin typeface="Calibri" charset="0"/>
              </a:rPr>
              <a:t>Honeymoon</a:t>
            </a:r>
            <a:r>
              <a:rPr lang="ja-JP" altLang="en-US" sz="3000" dirty="0">
                <a:latin typeface="Calibri" charset="0"/>
              </a:rPr>
              <a:t>”</a:t>
            </a:r>
            <a:r>
              <a:rPr lang="en-US" altLang="ja-JP" sz="3000" dirty="0">
                <a:latin typeface="Calibri" charset="0"/>
              </a:rPr>
              <a:t> </a:t>
            </a:r>
          </a:p>
          <a:p>
            <a:pPr eaLnBrk="1" hangingPunct="1">
              <a:lnSpc>
                <a:spcPct val="80000"/>
              </a:lnSpc>
              <a:spcBef>
                <a:spcPct val="50000"/>
              </a:spcBef>
              <a:buFont typeface="Arial" charset="0"/>
              <a:buNone/>
            </a:pPr>
            <a:r>
              <a:rPr lang="en-US" sz="3000" dirty="0">
                <a:solidFill>
                  <a:srgbClr val="F79646"/>
                </a:solidFill>
                <a:latin typeface="Calibri" charset="0"/>
              </a:rPr>
              <a:t>(day 45-120)</a:t>
            </a:r>
          </a:p>
          <a:p>
            <a:pPr eaLnBrk="1" hangingPunct="1">
              <a:lnSpc>
                <a:spcPct val="80000"/>
              </a:lnSpc>
              <a:spcBef>
                <a:spcPct val="50000"/>
              </a:spcBef>
            </a:pPr>
            <a:r>
              <a:rPr lang="en-US" sz="3000" dirty="0">
                <a:latin typeface="Calibri" charset="0"/>
              </a:rPr>
              <a:t>Stage 3: Protracted Abstinence: </a:t>
            </a:r>
            <a:r>
              <a:rPr lang="ja-JP" altLang="en-US" sz="3000" dirty="0">
                <a:latin typeface="Calibri" charset="0"/>
              </a:rPr>
              <a:t>“</a:t>
            </a:r>
            <a:r>
              <a:rPr lang="en-US" altLang="ja-JP" sz="3000" dirty="0">
                <a:latin typeface="Calibri" charset="0"/>
              </a:rPr>
              <a:t>the Wall</a:t>
            </a:r>
            <a:r>
              <a:rPr lang="ja-JP" altLang="en-US" sz="3000" dirty="0">
                <a:latin typeface="Calibri" charset="0"/>
              </a:rPr>
              <a:t>”</a:t>
            </a:r>
            <a:endParaRPr lang="en-US" altLang="ja-JP" sz="3000" dirty="0">
              <a:latin typeface="Calibri" charset="0"/>
            </a:endParaRPr>
          </a:p>
          <a:p>
            <a:pPr eaLnBrk="1" hangingPunct="1">
              <a:lnSpc>
                <a:spcPct val="80000"/>
              </a:lnSpc>
              <a:spcBef>
                <a:spcPct val="50000"/>
              </a:spcBef>
              <a:buFont typeface="Arial" charset="0"/>
              <a:buNone/>
            </a:pPr>
            <a:r>
              <a:rPr lang="en-US" sz="3000" dirty="0">
                <a:solidFill>
                  <a:srgbClr val="F79646"/>
                </a:solidFill>
                <a:latin typeface="Calibri" charset="0"/>
              </a:rPr>
              <a:t>(day 120-180)</a:t>
            </a:r>
          </a:p>
          <a:p>
            <a:pPr eaLnBrk="1" hangingPunct="1">
              <a:lnSpc>
                <a:spcPct val="80000"/>
              </a:lnSpc>
              <a:spcBef>
                <a:spcPct val="50000"/>
              </a:spcBef>
            </a:pPr>
            <a:r>
              <a:rPr lang="en-US" sz="3000" dirty="0">
                <a:latin typeface="Calibri" charset="0"/>
              </a:rPr>
              <a:t>Stage 4: Adjustment/</a:t>
            </a:r>
            <a:r>
              <a:rPr lang="en-US" sz="3000" dirty="0" smtClean="0">
                <a:latin typeface="Calibri" charset="0"/>
              </a:rPr>
              <a:t>Resolution</a:t>
            </a:r>
          </a:p>
          <a:p>
            <a:pPr marL="0" indent="0" eaLnBrk="1" hangingPunct="1">
              <a:lnSpc>
                <a:spcPct val="80000"/>
              </a:lnSpc>
              <a:spcBef>
                <a:spcPct val="50000"/>
              </a:spcBef>
              <a:buNone/>
            </a:pPr>
            <a:r>
              <a:rPr lang="en-US" sz="3000" dirty="0" smtClean="0">
                <a:solidFill>
                  <a:srgbClr val="F79646"/>
                </a:solidFill>
                <a:latin typeface="Calibri" charset="0"/>
              </a:rPr>
              <a:t>(day 180-  )</a:t>
            </a:r>
            <a:endParaRPr lang="en-US" sz="3000" i="1" dirty="0" smtClean="0">
              <a:solidFill>
                <a:srgbClr val="F79646"/>
              </a:solidFill>
              <a:latin typeface="Calibri" charset="0"/>
            </a:endParaRPr>
          </a:p>
          <a:p>
            <a:pPr algn="ctr" eaLnBrk="1" hangingPunct="1">
              <a:lnSpc>
                <a:spcPct val="80000"/>
              </a:lnSpc>
              <a:buFont typeface="Arial" charset="0"/>
              <a:buNone/>
            </a:pPr>
            <a:r>
              <a:rPr lang="en-US" i="1" dirty="0" smtClean="0">
                <a:solidFill>
                  <a:srgbClr val="F79646"/>
                </a:solidFill>
                <a:latin typeface="Calibri" charset="0"/>
              </a:rPr>
              <a:t>Matrix Model of Addiction Recovery</a:t>
            </a:r>
          </a:p>
          <a:p>
            <a:pPr eaLnBrk="1" hangingPunct="1">
              <a:lnSpc>
                <a:spcPct val="80000"/>
              </a:lnSpc>
              <a:buFont typeface="Arial" charset="0"/>
              <a:buNone/>
            </a:pPr>
            <a:endParaRPr lang="en-US" sz="3000" dirty="0" smtClean="0">
              <a:latin typeface="Calibri" charset="0"/>
            </a:endParaRPr>
          </a:p>
          <a:p>
            <a:pPr eaLnBrk="1" hangingPunct="1">
              <a:lnSpc>
                <a:spcPct val="80000"/>
              </a:lnSpc>
              <a:buFont typeface="Arial" charset="0"/>
              <a:buNone/>
            </a:pPr>
            <a:endParaRPr lang="en-US" sz="3000" dirty="0">
              <a:latin typeface="Calibri" charset="0"/>
            </a:endParaRPr>
          </a:p>
        </p:txBody>
      </p:sp>
      <p:sp>
        <p:nvSpPr>
          <p:cNvPr id="2" name="Footer Placeholder 1"/>
          <p:cNvSpPr>
            <a:spLocks noGrp="1"/>
          </p:cNvSpPr>
          <p:nvPr>
            <p:ph type="ftr" sz="quarter" idx="11"/>
          </p:nvPr>
        </p:nvSpPr>
        <p:spPr/>
        <p:txBody>
          <a:bodyPr/>
          <a:lstStyle/>
          <a:p>
            <a:r>
              <a:rPr lang="en-US" dirty="0" smtClean="0"/>
              <a:t>Bonnie L. Martin, LPC    2014</a:t>
            </a:r>
            <a:endParaRPr lang="en-US" dirty="0"/>
          </a:p>
        </p:txBody>
      </p:sp>
      <p:sp>
        <p:nvSpPr>
          <p:cNvPr id="3" name="Slide Number Placeholder 2"/>
          <p:cNvSpPr>
            <a:spLocks noGrp="1"/>
          </p:cNvSpPr>
          <p:nvPr>
            <p:ph type="sldNum" sz="quarter" idx="12"/>
          </p:nvPr>
        </p:nvSpPr>
        <p:spPr/>
        <p:txBody>
          <a:bodyPr/>
          <a:lstStyle/>
          <a:p>
            <a:fld id="{4B994E25-ED21-5047-BAD2-87795B7E2A81}" type="slidenum">
              <a:rPr lang="en-US" smtClean="0"/>
              <a:t>20</a:t>
            </a:fld>
            <a:endParaRPr lang="en-US"/>
          </a:p>
        </p:txBody>
      </p:sp>
    </p:spTree>
    <p:extLst>
      <p:ext uri="{BB962C8B-B14F-4D97-AF65-F5344CB8AC3E}">
        <p14:creationId xmlns:p14="http://schemas.microsoft.com/office/powerpoint/2010/main" val="23960117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330" y="671565"/>
            <a:ext cx="6683765" cy="640810"/>
          </a:xfrm>
        </p:spPr>
        <p:txBody>
          <a:bodyPr>
            <a:normAutofit fontScale="90000"/>
          </a:bodyPr>
          <a:lstStyle/>
          <a:p>
            <a:r>
              <a:rPr lang="en-US" b="1" dirty="0" smtClean="0">
                <a:solidFill>
                  <a:schemeClr val="accent6"/>
                </a:solidFill>
              </a:rPr>
              <a:t>The Upward Spiral Model </a:t>
            </a:r>
            <a:r>
              <a:rPr lang="en-US" b="1" dirty="0" smtClean="0">
                <a:solidFill>
                  <a:srgbClr val="A80000"/>
                </a:solidFill>
              </a:rPr>
              <a:t/>
            </a:r>
            <a:br>
              <a:rPr lang="en-US" b="1" dirty="0" smtClean="0">
                <a:solidFill>
                  <a:srgbClr val="A80000"/>
                </a:solidFill>
              </a:rPr>
            </a:br>
            <a:endParaRPr lang="en-US" sz="1800" b="1" dirty="0">
              <a:solidFill>
                <a:srgbClr val="A80000"/>
              </a:solidFill>
            </a:endParaRPr>
          </a:p>
        </p:txBody>
      </p:sp>
      <p:sp>
        <p:nvSpPr>
          <p:cNvPr id="4" name="Footer Placeholder 3"/>
          <p:cNvSpPr>
            <a:spLocks noGrp="1"/>
          </p:cNvSpPr>
          <p:nvPr>
            <p:ph type="ftr" sz="quarter" idx="11"/>
          </p:nvPr>
        </p:nvSpPr>
        <p:spPr/>
        <p:txBody>
          <a:bodyPr/>
          <a:lstStyle/>
          <a:p>
            <a:pPr algn="ctr"/>
            <a:r>
              <a:rPr lang="en-US" dirty="0" smtClean="0"/>
              <a:t>© The Open Table, Inc., 2015 </a:t>
            </a:r>
          </a:p>
          <a:p>
            <a:pPr algn="ctr"/>
            <a:r>
              <a:rPr lang="en-US" dirty="0" smtClean="0"/>
              <a:t> Revision 3 (6-29-15)</a:t>
            </a:r>
            <a:endParaRPr lang="en-US" dirty="0"/>
          </a:p>
        </p:txBody>
      </p:sp>
      <p:pic>
        <p:nvPicPr>
          <p:cNvPr id="7" name="Picture 6"/>
          <p:cNvPicPr>
            <a:picLocks noChangeAspect="1"/>
          </p:cNvPicPr>
          <p:nvPr/>
        </p:nvPicPr>
        <p:blipFill>
          <a:blip r:embed="rId2"/>
          <a:stretch>
            <a:fillRect/>
          </a:stretch>
        </p:blipFill>
        <p:spPr>
          <a:xfrm>
            <a:off x="3249083" y="1657350"/>
            <a:ext cx="2770717" cy="3422525"/>
          </a:xfrm>
          <a:prstGeom prst="rect">
            <a:avLst/>
          </a:prstGeom>
        </p:spPr>
      </p:pic>
      <p:sp>
        <p:nvSpPr>
          <p:cNvPr id="9" name="TextBox 8"/>
          <p:cNvSpPr txBox="1"/>
          <p:nvPr/>
        </p:nvSpPr>
        <p:spPr>
          <a:xfrm>
            <a:off x="2216996" y="1657350"/>
            <a:ext cx="1177290" cy="369332"/>
          </a:xfrm>
          <a:prstGeom prst="rect">
            <a:avLst/>
          </a:prstGeom>
          <a:noFill/>
        </p:spPr>
        <p:txBody>
          <a:bodyPr wrap="square" rtlCol="0">
            <a:spAutoFit/>
          </a:bodyPr>
          <a:lstStyle/>
          <a:p>
            <a:r>
              <a:rPr lang="en-US" b="1" dirty="0" smtClean="0"/>
              <a:t>This…..</a:t>
            </a:r>
            <a:endParaRPr lang="en-US" b="1" dirty="0"/>
          </a:p>
        </p:txBody>
      </p:sp>
      <p:sp>
        <p:nvSpPr>
          <p:cNvPr id="10" name="TextBox 9"/>
          <p:cNvSpPr txBox="1"/>
          <p:nvPr/>
        </p:nvSpPr>
        <p:spPr>
          <a:xfrm>
            <a:off x="2216996" y="5079875"/>
            <a:ext cx="1177290" cy="646331"/>
          </a:xfrm>
          <a:prstGeom prst="rect">
            <a:avLst/>
          </a:prstGeom>
          <a:noFill/>
        </p:spPr>
        <p:txBody>
          <a:bodyPr wrap="square" rtlCol="0">
            <a:spAutoFit/>
          </a:bodyPr>
          <a:lstStyle/>
          <a:p>
            <a:r>
              <a:rPr lang="en-US" b="1" dirty="0" smtClean="0"/>
              <a:t>Not This…..</a:t>
            </a:r>
            <a:endParaRPr lang="en-US" b="1" dirty="0"/>
          </a:p>
        </p:txBody>
      </p:sp>
      <p:sp>
        <p:nvSpPr>
          <p:cNvPr id="11" name="Right Arrow 10"/>
          <p:cNvSpPr/>
          <p:nvPr/>
        </p:nvSpPr>
        <p:spPr>
          <a:xfrm>
            <a:off x="3124200" y="5637282"/>
            <a:ext cx="3040380" cy="395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39993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025" y="151755"/>
            <a:ext cx="8316917" cy="5262979"/>
          </a:xfrm>
          <a:prstGeom prst="rect">
            <a:avLst/>
          </a:prstGeom>
          <a:noFill/>
        </p:spPr>
        <p:txBody>
          <a:bodyPr wrap="square" rtlCol="0">
            <a:spAutoFit/>
          </a:bodyPr>
          <a:lstStyle/>
          <a:p>
            <a:pPr algn="ctr"/>
            <a:r>
              <a:rPr lang="en-US" sz="4800" dirty="0" smtClean="0"/>
              <a:t>What is a Brain-based Approach? </a:t>
            </a:r>
          </a:p>
          <a:p>
            <a:pPr algn="ctr"/>
            <a:r>
              <a:rPr lang="en-US" sz="4800" dirty="0" smtClean="0"/>
              <a:t>We operate from </a:t>
            </a:r>
            <a:r>
              <a:rPr lang="en-US" sz="4800" dirty="0"/>
              <a:t>a</a:t>
            </a:r>
            <a:r>
              <a:rPr lang="en-US" sz="4800" dirty="0" smtClean="0"/>
              <a:t> </a:t>
            </a:r>
            <a:r>
              <a:rPr lang="en-US" sz="4800" dirty="0" smtClean="0">
                <a:solidFill>
                  <a:srgbClr val="F79646"/>
                </a:solidFill>
              </a:rPr>
              <a:t>BASE</a:t>
            </a:r>
          </a:p>
          <a:p>
            <a:endParaRPr lang="en-US" sz="4800" dirty="0"/>
          </a:p>
          <a:p>
            <a:r>
              <a:rPr lang="en-US" sz="4800" dirty="0" smtClean="0">
                <a:solidFill>
                  <a:srgbClr val="ECA71F"/>
                </a:solidFill>
              </a:rPr>
              <a:t>B</a:t>
            </a:r>
            <a:r>
              <a:rPr lang="en-US" sz="4800" dirty="0" smtClean="0"/>
              <a:t>RAIN</a:t>
            </a:r>
          </a:p>
          <a:p>
            <a:r>
              <a:rPr lang="en-US" sz="4800" dirty="0" smtClean="0">
                <a:solidFill>
                  <a:srgbClr val="F79646"/>
                </a:solidFill>
              </a:rPr>
              <a:t>A</a:t>
            </a:r>
            <a:r>
              <a:rPr lang="en-US" sz="4800" dirty="0" smtClean="0"/>
              <a:t>TTACHMENT</a:t>
            </a:r>
          </a:p>
          <a:p>
            <a:r>
              <a:rPr lang="en-US" sz="4800" dirty="0" smtClean="0">
                <a:solidFill>
                  <a:srgbClr val="F79646"/>
                </a:solidFill>
              </a:rPr>
              <a:t>S</a:t>
            </a:r>
            <a:r>
              <a:rPr lang="en-US" sz="4800" dirty="0" smtClean="0"/>
              <a:t>YSTEMS</a:t>
            </a:r>
          </a:p>
          <a:p>
            <a:r>
              <a:rPr lang="en-US" sz="4800" dirty="0" smtClean="0">
                <a:solidFill>
                  <a:srgbClr val="F79646"/>
                </a:solidFill>
              </a:rPr>
              <a:t>E</a:t>
            </a:r>
            <a:r>
              <a:rPr lang="en-US" sz="4800" dirty="0" smtClean="0"/>
              <a:t>VIDENCED BASED</a:t>
            </a:r>
            <a:endParaRPr lang="en-US" sz="4800" dirty="0"/>
          </a:p>
        </p:txBody>
      </p:sp>
    </p:spTree>
    <p:extLst>
      <p:ext uri="{BB962C8B-B14F-4D97-AF65-F5344CB8AC3E}">
        <p14:creationId xmlns:p14="http://schemas.microsoft.com/office/powerpoint/2010/main" val="23784416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C9E1F"/>
                </a:solidFill>
              </a:rPr>
              <a:t>B=Brain</a:t>
            </a:r>
            <a:endParaRPr lang="en-US" dirty="0">
              <a:solidFill>
                <a:srgbClr val="DC9E1F"/>
              </a:solidFill>
            </a:endParaRPr>
          </a:p>
        </p:txBody>
      </p:sp>
      <p:sp>
        <p:nvSpPr>
          <p:cNvPr id="3" name="Content Placeholder 2"/>
          <p:cNvSpPr>
            <a:spLocks noGrp="1"/>
          </p:cNvSpPr>
          <p:nvPr>
            <p:ph idx="4294967295"/>
          </p:nvPr>
        </p:nvSpPr>
        <p:spPr>
          <a:xfrm>
            <a:off x="498475" y="1546412"/>
            <a:ext cx="8147051" cy="4579751"/>
          </a:xfrm>
          <a:prstGeom prst="rect">
            <a:avLst/>
          </a:prstGeom>
        </p:spPr>
        <p:txBody>
          <a:bodyPr>
            <a:normAutofit fontScale="92500" lnSpcReduction="10000"/>
          </a:bodyPr>
          <a:lstStyle/>
          <a:p>
            <a:r>
              <a:rPr lang="en-US" sz="3000" dirty="0" smtClean="0">
                <a:solidFill>
                  <a:schemeClr val="tx1"/>
                </a:solidFill>
              </a:rPr>
              <a:t>Fight/Flight or Freeze</a:t>
            </a:r>
          </a:p>
          <a:p>
            <a:r>
              <a:rPr lang="en-US" sz="3000" dirty="0" smtClean="0">
                <a:solidFill>
                  <a:schemeClr val="tx1"/>
                </a:solidFill>
              </a:rPr>
              <a:t>Triggers (emotional/physical)</a:t>
            </a:r>
          </a:p>
          <a:p>
            <a:r>
              <a:rPr lang="en-US" sz="3000" dirty="0" smtClean="0">
                <a:solidFill>
                  <a:schemeClr val="tx1"/>
                </a:solidFill>
              </a:rPr>
              <a:t>Limbic activity (risk taking, impulsivity, </a:t>
            </a:r>
            <a:r>
              <a:rPr lang="en-US" sz="3000" dirty="0" smtClean="0"/>
              <a:t>emotional dysregulation, poor concentration, socialization) </a:t>
            </a:r>
          </a:p>
          <a:p>
            <a:r>
              <a:rPr lang="en-US" sz="3000" dirty="0" smtClean="0"/>
              <a:t>Memory/Time</a:t>
            </a:r>
          </a:p>
          <a:p>
            <a:r>
              <a:rPr lang="en-US" sz="3000" dirty="0" smtClean="0"/>
              <a:t>Behaviors for coping w/somatic symptoms (including substances)</a:t>
            </a:r>
          </a:p>
          <a:p>
            <a:r>
              <a:rPr lang="en-US" sz="3000" dirty="0" smtClean="0"/>
              <a:t>Rule out: TBI, FAS, birth complications, early childhood neglect/abuse</a:t>
            </a:r>
          </a:p>
          <a:p>
            <a:endParaRPr lang="en-US" sz="3200" dirty="0" smtClean="0"/>
          </a:p>
          <a:p>
            <a:pPr marL="0" indent="0">
              <a:buNone/>
            </a:pPr>
            <a:endParaRPr lang="en-US" sz="3200" dirty="0" smtClean="0"/>
          </a:p>
          <a:p>
            <a:pPr marL="0" indent="0">
              <a:buNone/>
            </a:pPr>
            <a:endParaRPr lang="en-US" sz="3200" dirty="0" smtClean="0"/>
          </a:p>
          <a:p>
            <a:endParaRPr lang="en-US" sz="3200" dirty="0" smtClean="0"/>
          </a:p>
          <a:p>
            <a:endParaRPr lang="en-US" sz="3200" dirty="0"/>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23</a:t>
            </a:fld>
            <a:endParaRPr lang="en-US"/>
          </a:p>
        </p:txBody>
      </p:sp>
    </p:spTree>
    <p:extLst>
      <p:ext uri="{BB962C8B-B14F-4D97-AF65-F5344CB8AC3E}">
        <p14:creationId xmlns:p14="http://schemas.microsoft.com/office/powerpoint/2010/main" val="40904933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727523"/>
          </a:xfrm>
        </p:spPr>
        <p:txBody>
          <a:bodyPr/>
          <a:lstStyle/>
          <a:p>
            <a:r>
              <a:rPr lang="en-US" dirty="0" smtClean="0">
                <a:solidFill>
                  <a:srgbClr val="F79646"/>
                </a:solidFill>
              </a:rPr>
              <a:t>A=ATTACHMENT</a:t>
            </a:r>
            <a:endParaRPr lang="en-US" dirty="0">
              <a:solidFill>
                <a:srgbClr val="F79646"/>
              </a:solidFill>
            </a:endParaRPr>
          </a:p>
        </p:txBody>
      </p:sp>
      <p:sp>
        <p:nvSpPr>
          <p:cNvPr id="3" name="Content Placeholder 2"/>
          <p:cNvSpPr>
            <a:spLocks noGrp="1"/>
          </p:cNvSpPr>
          <p:nvPr>
            <p:ph idx="4294967295"/>
          </p:nvPr>
        </p:nvSpPr>
        <p:spPr>
          <a:xfrm>
            <a:off x="498475" y="1180830"/>
            <a:ext cx="8147051" cy="4945333"/>
          </a:xfrm>
          <a:prstGeom prst="rect">
            <a:avLst/>
          </a:prstGeom>
        </p:spPr>
        <p:txBody>
          <a:bodyPr>
            <a:normAutofit fontScale="92500"/>
          </a:bodyPr>
          <a:lstStyle/>
          <a:p>
            <a:pPr>
              <a:buFont typeface="Wingdings" charset="2"/>
              <a:buChar char="v"/>
            </a:pPr>
            <a:r>
              <a:rPr lang="en-US" sz="2800" dirty="0" smtClean="0">
                <a:solidFill>
                  <a:schemeClr val="tx1"/>
                </a:solidFill>
              </a:rPr>
              <a:t>Establish healthy </a:t>
            </a:r>
            <a:r>
              <a:rPr lang="en-US" sz="2800" dirty="0">
                <a:solidFill>
                  <a:schemeClr val="tx1"/>
                </a:solidFill>
              </a:rPr>
              <a:t>b</a:t>
            </a:r>
            <a:r>
              <a:rPr lang="en-US" sz="2800" dirty="0" smtClean="0">
                <a:solidFill>
                  <a:schemeClr val="tx1"/>
                </a:solidFill>
              </a:rPr>
              <a:t>oundaries </a:t>
            </a:r>
          </a:p>
          <a:p>
            <a:pPr>
              <a:buFont typeface="Wingdings" charset="2"/>
              <a:buChar char="v"/>
            </a:pPr>
            <a:r>
              <a:rPr lang="en-US" sz="2800" dirty="0" smtClean="0"/>
              <a:t>Identity transference/countertransference</a:t>
            </a:r>
            <a:endParaRPr lang="en-US" sz="2800" dirty="0" smtClean="0">
              <a:solidFill>
                <a:schemeClr val="tx1"/>
              </a:solidFill>
            </a:endParaRPr>
          </a:p>
          <a:p>
            <a:pPr>
              <a:buFont typeface="Wingdings" charset="2"/>
              <a:buChar char="v"/>
            </a:pPr>
            <a:r>
              <a:rPr lang="en-US" sz="2800" dirty="0" smtClean="0">
                <a:solidFill>
                  <a:schemeClr val="tx1"/>
                </a:solidFill>
              </a:rPr>
              <a:t>Build Rapport via respect (the spirit of MI)</a:t>
            </a:r>
          </a:p>
          <a:p>
            <a:pPr>
              <a:buFont typeface="Wingdings" charset="2"/>
              <a:buChar char="v"/>
            </a:pPr>
            <a:r>
              <a:rPr lang="en-US" sz="2800" dirty="0" smtClean="0">
                <a:solidFill>
                  <a:schemeClr val="tx1"/>
                </a:solidFill>
              </a:rPr>
              <a:t>Honor the power of the Betrayal Bond/Trauma Bond/</a:t>
            </a:r>
            <a:r>
              <a:rPr lang="en-US" sz="2800" dirty="0" smtClean="0"/>
              <a:t>Survivor guilt</a:t>
            </a:r>
          </a:p>
          <a:p>
            <a:pPr>
              <a:buFont typeface="Wingdings" charset="2"/>
              <a:buChar char="v"/>
            </a:pPr>
            <a:r>
              <a:rPr lang="en-US" sz="2800" dirty="0" smtClean="0"/>
              <a:t>Authenticity/Unconditional positive regard</a:t>
            </a:r>
          </a:p>
          <a:p>
            <a:pPr>
              <a:buFont typeface="Wingdings" charset="2"/>
              <a:buChar char="v"/>
            </a:pPr>
            <a:r>
              <a:rPr lang="en-US" sz="2800" dirty="0" smtClean="0"/>
              <a:t>Foster trust: don’t make promises you can’t keep/no surprises              </a:t>
            </a:r>
          </a:p>
          <a:p>
            <a:pPr>
              <a:buFont typeface="Wingdings" charset="2"/>
              <a:buChar char="v"/>
            </a:pPr>
            <a:r>
              <a:rPr lang="en-US" sz="2800" dirty="0" smtClean="0"/>
              <a:t>Conflict is welcome if resolved with out rejection, abandonment and abuse</a:t>
            </a:r>
          </a:p>
          <a:p>
            <a:pPr marL="0" indent="0">
              <a:buNone/>
            </a:pPr>
            <a:endParaRPr lang="en-US" dirty="0" smtClean="0"/>
          </a:p>
        </p:txBody>
      </p:sp>
      <p:sp>
        <p:nvSpPr>
          <p:cNvPr id="4" name="Footer Placeholder 3"/>
          <p:cNvSpPr>
            <a:spLocks noGrp="1"/>
          </p:cNvSpPr>
          <p:nvPr>
            <p:ph type="ftr" sz="quarter" idx="11"/>
          </p:nvPr>
        </p:nvSpPr>
        <p:spPr/>
        <p:txBody>
          <a:bodyPr/>
          <a:lstStyle/>
          <a:p>
            <a:r>
              <a:rPr lang="en-US" dirty="0" smtClean="0"/>
              <a:t>Bonnie L. Martin, LPC    2014</a:t>
            </a:r>
            <a:endParaRPr lang="en-US" dirty="0"/>
          </a:p>
        </p:txBody>
      </p:sp>
      <p:sp>
        <p:nvSpPr>
          <p:cNvPr id="5" name="Slide Number Placeholder 4"/>
          <p:cNvSpPr>
            <a:spLocks noGrp="1"/>
          </p:cNvSpPr>
          <p:nvPr>
            <p:ph type="sldNum" sz="quarter" idx="12"/>
          </p:nvPr>
        </p:nvSpPr>
        <p:spPr/>
        <p:txBody>
          <a:bodyPr/>
          <a:lstStyle/>
          <a:p>
            <a:fld id="{4B994E25-ED21-5047-BAD2-87795B7E2A81}" type="slidenum">
              <a:rPr lang="en-US" smtClean="0"/>
              <a:t>24</a:t>
            </a:fld>
            <a:endParaRPr lang="en-US"/>
          </a:p>
        </p:txBody>
      </p:sp>
    </p:spTree>
    <p:extLst>
      <p:ext uri="{BB962C8B-B14F-4D97-AF65-F5344CB8AC3E}">
        <p14:creationId xmlns:p14="http://schemas.microsoft.com/office/powerpoint/2010/main" val="39169159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DC9E1F"/>
                </a:solidFill>
              </a:rPr>
              <a:t>S=Systems</a:t>
            </a:r>
            <a:endParaRPr lang="en-US" dirty="0">
              <a:solidFill>
                <a:srgbClr val="DC9E1F"/>
              </a:solidFill>
            </a:endParaRPr>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r>
              <a:rPr lang="en-US" sz="3200" dirty="0" smtClean="0"/>
              <a:t>Work within all systems: education, housing, friends, employment, health, mental health, dental, church, child-care, transportation, social work, financial, legal system.</a:t>
            </a:r>
          </a:p>
          <a:p>
            <a:r>
              <a:rPr lang="en-US" sz="3200" dirty="0" smtClean="0"/>
              <a:t>Build collaborative relationships with other professionals and </a:t>
            </a:r>
            <a:r>
              <a:rPr lang="en-US" sz="3200" dirty="0" err="1" smtClean="0"/>
              <a:t>para</a:t>
            </a:r>
            <a:r>
              <a:rPr lang="en-US" sz="3200" dirty="0" smtClean="0"/>
              <a:t> professionals (avoid triangulation)</a:t>
            </a:r>
          </a:p>
          <a:p>
            <a:r>
              <a:rPr lang="en-US" sz="3200" dirty="0" smtClean="0"/>
              <a:t>ADVOCATE</a:t>
            </a:r>
          </a:p>
          <a:p>
            <a:pPr marL="0" indent="0">
              <a:buNone/>
            </a:pPr>
            <a:endParaRPr lang="en-US" dirty="0"/>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25</a:t>
            </a:fld>
            <a:endParaRPr lang="en-US"/>
          </a:p>
        </p:txBody>
      </p:sp>
    </p:spTree>
    <p:extLst>
      <p:ext uri="{BB962C8B-B14F-4D97-AF65-F5344CB8AC3E}">
        <p14:creationId xmlns:p14="http://schemas.microsoft.com/office/powerpoint/2010/main" val="24191108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519112"/>
          </a:xfrm>
        </p:spPr>
        <p:txBody>
          <a:bodyPr/>
          <a:lstStyle/>
          <a:p>
            <a:r>
              <a:rPr lang="en-US" dirty="0" smtClean="0">
                <a:solidFill>
                  <a:srgbClr val="DC9E1F"/>
                </a:solidFill>
              </a:rPr>
              <a:t>E=Evidenced Based </a:t>
            </a:r>
            <a:endParaRPr lang="en-US" dirty="0">
              <a:solidFill>
                <a:srgbClr val="DC9E1F"/>
              </a:solidFill>
            </a:endParaRPr>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26</a:t>
            </a:fld>
            <a:endParaRPr lang="en-US"/>
          </a:p>
        </p:txBody>
      </p:sp>
      <p:sp>
        <p:nvSpPr>
          <p:cNvPr id="7" name="TextBox 6"/>
          <p:cNvSpPr txBox="1"/>
          <p:nvPr/>
        </p:nvSpPr>
        <p:spPr>
          <a:xfrm>
            <a:off x="-78121" y="973138"/>
            <a:ext cx="9084538" cy="5262980"/>
          </a:xfrm>
          <a:prstGeom prst="rect">
            <a:avLst/>
          </a:prstGeom>
          <a:noFill/>
        </p:spPr>
        <p:txBody>
          <a:bodyPr wrap="square" rtlCol="0">
            <a:spAutoFit/>
          </a:bodyPr>
          <a:lstStyle/>
          <a:p>
            <a:pPr>
              <a:buFont typeface="Wingdings" charset="2"/>
              <a:buChar char="u"/>
            </a:pPr>
            <a:r>
              <a:rPr lang="en-US" sz="2800" dirty="0" smtClean="0">
                <a:solidFill>
                  <a:srgbClr val="F79646"/>
                </a:solidFill>
              </a:rPr>
              <a:t>Motivational Interviewing</a:t>
            </a:r>
          </a:p>
          <a:p>
            <a:pPr>
              <a:buFont typeface="Wingdings" charset="2"/>
              <a:buChar char="u"/>
            </a:pPr>
            <a:r>
              <a:rPr lang="en-US" sz="2800" dirty="0" err="1" smtClean="0">
                <a:solidFill>
                  <a:srgbClr val="F79646"/>
                </a:solidFill>
              </a:rPr>
              <a:t>Storiez</a:t>
            </a:r>
            <a:r>
              <a:rPr lang="en-US" sz="2800" dirty="0" smtClean="0">
                <a:solidFill>
                  <a:srgbClr val="F79646"/>
                </a:solidFill>
              </a:rPr>
              <a:t> Narrative Therapy</a:t>
            </a:r>
            <a:endParaRPr lang="en-US" sz="2800" dirty="0">
              <a:solidFill>
                <a:srgbClr val="F79646"/>
              </a:solidFill>
            </a:endParaRPr>
          </a:p>
          <a:p>
            <a:pPr>
              <a:buFont typeface="Wingdings" charset="2"/>
              <a:buChar char="u"/>
            </a:pPr>
            <a:r>
              <a:rPr lang="en-US" sz="2800" dirty="0">
                <a:solidFill>
                  <a:srgbClr val="F79646"/>
                </a:solidFill>
              </a:rPr>
              <a:t>Scheduling/Journaling</a:t>
            </a:r>
          </a:p>
          <a:p>
            <a:pPr>
              <a:buFont typeface="Wingdings" charset="2"/>
              <a:buChar char="u"/>
            </a:pPr>
            <a:r>
              <a:rPr lang="en-US" sz="2800" dirty="0">
                <a:solidFill>
                  <a:srgbClr val="F79646"/>
                </a:solidFill>
              </a:rPr>
              <a:t>Seeking Safety</a:t>
            </a:r>
          </a:p>
          <a:p>
            <a:pPr>
              <a:buFont typeface="Wingdings" charset="2"/>
              <a:buChar char="u"/>
            </a:pPr>
            <a:r>
              <a:rPr lang="en-US" sz="2800" dirty="0">
                <a:solidFill>
                  <a:srgbClr val="F79646"/>
                </a:solidFill>
              </a:rPr>
              <a:t>Living in Balance Substance Abuse Program</a:t>
            </a:r>
          </a:p>
          <a:p>
            <a:pPr>
              <a:buFont typeface="Wingdings" charset="2"/>
              <a:buChar char="u"/>
            </a:pPr>
            <a:r>
              <a:rPr lang="en-US" sz="2800" dirty="0">
                <a:solidFill>
                  <a:srgbClr val="F79646"/>
                </a:solidFill>
              </a:rPr>
              <a:t>Acceptance and Commitment </a:t>
            </a:r>
            <a:r>
              <a:rPr lang="en-US" sz="2800" dirty="0" smtClean="0">
                <a:solidFill>
                  <a:srgbClr val="F79646"/>
                </a:solidFill>
              </a:rPr>
              <a:t>Therapy for trauma*</a:t>
            </a:r>
            <a:endParaRPr lang="en-US" sz="2800" dirty="0">
              <a:solidFill>
                <a:srgbClr val="F79646"/>
              </a:solidFill>
            </a:endParaRPr>
          </a:p>
          <a:p>
            <a:pPr>
              <a:buFont typeface="Wingdings" charset="2"/>
              <a:buChar char="u"/>
            </a:pPr>
            <a:r>
              <a:rPr lang="en-US" sz="2800" dirty="0">
                <a:solidFill>
                  <a:srgbClr val="F79646"/>
                </a:solidFill>
              </a:rPr>
              <a:t>TF_CBT, </a:t>
            </a:r>
            <a:r>
              <a:rPr lang="en-US" sz="2800" dirty="0" smtClean="0">
                <a:solidFill>
                  <a:srgbClr val="F79646"/>
                </a:solidFill>
              </a:rPr>
              <a:t>CBT, DBT</a:t>
            </a:r>
            <a:r>
              <a:rPr lang="en-US" sz="2800" dirty="0">
                <a:solidFill>
                  <a:srgbClr val="F79646"/>
                </a:solidFill>
              </a:rPr>
              <a:t>*</a:t>
            </a:r>
          </a:p>
          <a:p>
            <a:pPr>
              <a:buFont typeface="Wingdings" charset="2"/>
              <a:buChar char="u"/>
            </a:pPr>
            <a:r>
              <a:rPr lang="en-US" sz="2800" dirty="0">
                <a:solidFill>
                  <a:srgbClr val="F79646"/>
                </a:solidFill>
              </a:rPr>
              <a:t>Matrix Substance Abuse Program (separate women’s)*</a:t>
            </a:r>
          </a:p>
          <a:p>
            <a:pPr>
              <a:buFont typeface="Wingdings" charset="2"/>
              <a:buChar char="u"/>
            </a:pPr>
            <a:r>
              <a:rPr lang="en-US" sz="2800" dirty="0" smtClean="0">
                <a:solidFill>
                  <a:srgbClr val="F79646"/>
                </a:solidFill>
              </a:rPr>
              <a:t>Exposure </a:t>
            </a:r>
            <a:r>
              <a:rPr lang="en-US" sz="2800" dirty="0">
                <a:solidFill>
                  <a:srgbClr val="F79646"/>
                </a:solidFill>
              </a:rPr>
              <a:t>therapy, EMDR, Stress Inoculation Therapy</a:t>
            </a:r>
            <a:r>
              <a:rPr lang="en-US" sz="2800" dirty="0" smtClean="0">
                <a:solidFill>
                  <a:srgbClr val="F79646"/>
                </a:solidFill>
              </a:rPr>
              <a:t>*</a:t>
            </a:r>
          </a:p>
          <a:p>
            <a:pPr>
              <a:buFont typeface="Wingdings" charset="2"/>
              <a:buChar char="u"/>
            </a:pPr>
            <a:r>
              <a:rPr lang="en-US" sz="2800" dirty="0" smtClean="0">
                <a:solidFill>
                  <a:srgbClr val="F79646"/>
                </a:solidFill>
              </a:rPr>
              <a:t>BECK Depression (Adult/Youth), BURNS Anxiety, PTSD Inventory</a:t>
            </a:r>
          </a:p>
          <a:p>
            <a:pPr>
              <a:buFont typeface="Wingdings" charset="2"/>
              <a:buChar char="u"/>
            </a:pPr>
            <a:endParaRPr lang="en-US" sz="2800" dirty="0">
              <a:solidFill>
                <a:srgbClr val="F79646"/>
              </a:solidFill>
            </a:endParaRPr>
          </a:p>
          <a:p>
            <a:pPr>
              <a:buFont typeface="Wingdings" charset="2"/>
              <a:buChar char="u"/>
            </a:pPr>
            <a:endParaRPr lang="en-US" sz="2800" dirty="0">
              <a:solidFill>
                <a:srgbClr val="F79646"/>
              </a:solidFill>
            </a:endParaRPr>
          </a:p>
        </p:txBody>
      </p:sp>
    </p:spTree>
    <p:extLst>
      <p:ext uri="{BB962C8B-B14F-4D97-AF65-F5344CB8AC3E}">
        <p14:creationId xmlns:p14="http://schemas.microsoft.com/office/powerpoint/2010/main" val="31612900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09612"/>
          </a:xfrm>
        </p:spPr>
        <p:txBody>
          <a:bodyPr/>
          <a:lstStyle/>
          <a:p>
            <a:r>
              <a:rPr lang="en-US" dirty="0" smtClean="0">
                <a:solidFill>
                  <a:srgbClr val="F79646"/>
                </a:solidFill>
              </a:rPr>
              <a:t>Brain Based Approach</a:t>
            </a:r>
            <a:endParaRPr lang="en-US" dirty="0">
              <a:solidFill>
                <a:srgbClr val="F79646"/>
              </a:solidFill>
            </a:endParaRPr>
          </a:p>
        </p:txBody>
      </p:sp>
      <p:sp>
        <p:nvSpPr>
          <p:cNvPr id="3" name="Content Placeholder 2"/>
          <p:cNvSpPr>
            <a:spLocks noGrp="1"/>
          </p:cNvSpPr>
          <p:nvPr>
            <p:ph idx="4294967295"/>
          </p:nvPr>
        </p:nvSpPr>
        <p:spPr>
          <a:xfrm>
            <a:off x="498475" y="1312334"/>
            <a:ext cx="8147051" cy="4813830"/>
          </a:xfrm>
          <a:prstGeom prst="rect">
            <a:avLst/>
          </a:prstGeom>
        </p:spPr>
        <p:txBody>
          <a:bodyPr>
            <a:noAutofit/>
          </a:bodyPr>
          <a:lstStyle/>
          <a:p>
            <a:pPr marL="0" indent="0" algn="ctr">
              <a:buNone/>
            </a:pPr>
            <a:r>
              <a:rPr lang="en-US" sz="3600" b="1" dirty="0" smtClean="0"/>
              <a:t>We plant </a:t>
            </a:r>
            <a:r>
              <a:rPr lang="en-US" sz="3600" b="1" dirty="0" smtClean="0">
                <a:solidFill>
                  <a:srgbClr val="DC9E1F"/>
                </a:solidFill>
              </a:rPr>
              <a:t>SEEDS</a:t>
            </a:r>
            <a:r>
              <a:rPr lang="en-US" sz="3600" dirty="0" smtClean="0">
                <a:solidFill>
                  <a:schemeClr val="bg1"/>
                </a:solidFill>
              </a:rPr>
              <a:t> </a:t>
            </a:r>
            <a:r>
              <a:rPr lang="en-US" sz="3600" dirty="0" smtClean="0"/>
              <a:t>for brain health</a:t>
            </a:r>
          </a:p>
          <a:p>
            <a:r>
              <a:rPr lang="en-US" sz="3600" dirty="0" smtClean="0"/>
              <a:t>S= Socialization</a:t>
            </a:r>
          </a:p>
          <a:p>
            <a:r>
              <a:rPr lang="en-US" sz="3600" dirty="0" smtClean="0"/>
              <a:t>E= Education </a:t>
            </a:r>
            <a:r>
              <a:rPr lang="en-US" sz="2000" dirty="0" smtClean="0"/>
              <a:t>(anything new)</a:t>
            </a:r>
          </a:p>
          <a:p>
            <a:r>
              <a:rPr lang="en-US" sz="3600" dirty="0" smtClean="0"/>
              <a:t>E= Exercise </a:t>
            </a:r>
            <a:r>
              <a:rPr lang="en-US" sz="2000" dirty="0" smtClean="0"/>
              <a:t>(30+ cardio 5x a week)</a:t>
            </a:r>
            <a:endParaRPr lang="en-US" sz="3600" dirty="0" smtClean="0"/>
          </a:p>
          <a:p>
            <a:r>
              <a:rPr lang="en-US" sz="3600" dirty="0" smtClean="0"/>
              <a:t>D= Diet </a:t>
            </a:r>
            <a:r>
              <a:rPr lang="en-US" sz="2000" dirty="0" smtClean="0"/>
              <a:t>*hydration</a:t>
            </a:r>
          </a:p>
          <a:p>
            <a:r>
              <a:rPr lang="en-US" sz="3600" dirty="0" smtClean="0"/>
              <a:t>S= Sleep </a:t>
            </a:r>
            <a:r>
              <a:rPr lang="en-US" sz="2000" dirty="0" smtClean="0"/>
              <a:t>(Surf City App “Sleep Hypnosis”, Journaling, </a:t>
            </a:r>
            <a:r>
              <a:rPr lang="en-US" sz="2000" dirty="0" err="1" smtClean="0"/>
              <a:t>Trazadone</a:t>
            </a:r>
            <a:r>
              <a:rPr lang="en-US" sz="2000" dirty="0" smtClean="0"/>
              <a:t>, Antihistamine, </a:t>
            </a:r>
            <a:r>
              <a:rPr lang="en-US" sz="2000" dirty="0" err="1" smtClean="0"/>
              <a:t>Protein+whole</a:t>
            </a:r>
            <a:r>
              <a:rPr lang="en-US" sz="2000" dirty="0" smtClean="0"/>
              <a:t> grain, Chamomile)</a:t>
            </a:r>
          </a:p>
          <a:p>
            <a:pPr marL="0" indent="0" algn="ctr">
              <a:buNone/>
            </a:pPr>
            <a:r>
              <a:rPr lang="en-US" sz="2800" dirty="0" smtClean="0"/>
              <a:t>Dr. John Arden: The Brain Bible</a:t>
            </a:r>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27</a:t>
            </a:fld>
            <a:endParaRPr lang="en-US"/>
          </a:p>
        </p:txBody>
      </p:sp>
    </p:spTree>
    <p:extLst>
      <p:ext uri="{BB962C8B-B14F-4D97-AF65-F5344CB8AC3E}">
        <p14:creationId xmlns:p14="http://schemas.microsoft.com/office/powerpoint/2010/main" val="28968703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accent2"/>
                </a:solidFill>
              </a:rPr>
              <a:t>SERVE</a:t>
            </a:r>
            <a:endParaRPr lang="en-US" sz="4000" dirty="0">
              <a:solidFill>
                <a:schemeClr val="accent2"/>
              </a:solidFill>
            </a:endParaRPr>
          </a:p>
        </p:txBody>
      </p:sp>
      <p:sp>
        <p:nvSpPr>
          <p:cNvPr id="3" name="Content Placeholder 2"/>
          <p:cNvSpPr>
            <a:spLocks noGrp="1"/>
          </p:cNvSpPr>
          <p:nvPr>
            <p:ph idx="4294967295"/>
          </p:nvPr>
        </p:nvSpPr>
        <p:spPr>
          <a:xfrm>
            <a:off x="457200" y="1417638"/>
            <a:ext cx="8229600" cy="4938712"/>
          </a:xfrm>
          <a:prstGeom prst="rect">
            <a:avLst/>
          </a:prstGeom>
        </p:spPr>
        <p:txBody>
          <a:bodyPr>
            <a:noAutofit/>
          </a:bodyPr>
          <a:lstStyle/>
          <a:p>
            <a:r>
              <a:rPr lang="en-US" sz="4000" dirty="0" smtClean="0">
                <a:solidFill>
                  <a:srgbClr val="F79646"/>
                </a:solidFill>
              </a:rPr>
              <a:t>S</a:t>
            </a:r>
            <a:r>
              <a:rPr lang="en-US" sz="4000" dirty="0" smtClean="0"/>
              <a:t>ymptom Normalization</a:t>
            </a:r>
          </a:p>
          <a:p>
            <a:r>
              <a:rPr lang="en-US" sz="4000" dirty="0" smtClean="0">
                <a:solidFill>
                  <a:srgbClr val="F79646"/>
                </a:solidFill>
              </a:rPr>
              <a:t>E</a:t>
            </a:r>
            <a:r>
              <a:rPr lang="en-US" sz="4000" dirty="0" smtClean="0"/>
              <a:t>ducation about the brain’s stress response  and  development</a:t>
            </a:r>
          </a:p>
          <a:p>
            <a:r>
              <a:rPr lang="en-US" sz="4000" dirty="0" smtClean="0">
                <a:solidFill>
                  <a:srgbClr val="F79646"/>
                </a:solidFill>
              </a:rPr>
              <a:t>R</a:t>
            </a:r>
            <a:r>
              <a:rPr lang="en-US" sz="4000" dirty="0" smtClean="0"/>
              <a:t>egulation of the body and thoughts</a:t>
            </a:r>
          </a:p>
          <a:p>
            <a:r>
              <a:rPr lang="en-US" sz="4000" dirty="0" smtClean="0">
                <a:solidFill>
                  <a:srgbClr val="F79646"/>
                </a:solidFill>
              </a:rPr>
              <a:t>V</a:t>
            </a:r>
            <a:r>
              <a:rPr lang="en-US" sz="4000" dirty="0" smtClean="0"/>
              <a:t>alidation of anger and grief</a:t>
            </a:r>
          </a:p>
          <a:p>
            <a:r>
              <a:rPr lang="en-US" sz="4000" dirty="0" smtClean="0">
                <a:solidFill>
                  <a:srgbClr val="F79646"/>
                </a:solidFill>
              </a:rPr>
              <a:t>E</a:t>
            </a:r>
            <a:r>
              <a:rPr lang="en-US" sz="4000" dirty="0" smtClean="0"/>
              <a:t>mpowerment of an integrated self</a:t>
            </a:r>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28</a:t>
            </a:fld>
            <a:endParaRPr lang="en-US"/>
          </a:p>
        </p:txBody>
      </p:sp>
    </p:spTree>
    <p:extLst>
      <p:ext uri="{BB962C8B-B14F-4D97-AF65-F5344CB8AC3E}">
        <p14:creationId xmlns:p14="http://schemas.microsoft.com/office/powerpoint/2010/main" val="36898676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SERVE</a:t>
            </a:r>
            <a:r>
              <a:rPr lang="en-US" dirty="0" smtClean="0"/>
              <a:t> model</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92500" lnSpcReduction="10000"/>
          </a:bodyPr>
          <a:lstStyle/>
          <a:p>
            <a:pPr marL="0" indent="0" algn="ctr">
              <a:buNone/>
            </a:pPr>
            <a:r>
              <a:rPr lang="en-US" sz="3200" b="1" dirty="0">
                <a:solidFill>
                  <a:srgbClr val="F79646"/>
                </a:solidFill>
              </a:rPr>
              <a:t>S= </a:t>
            </a:r>
            <a:r>
              <a:rPr lang="en-US" sz="3200" b="1" dirty="0" smtClean="0">
                <a:solidFill>
                  <a:srgbClr val="F79646"/>
                </a:solidFill>
              </a:rPr>
              <a:t>Symptom Normalization: SHARE what you know (normalize!)</a:t>
            </a:r>
          </a:p>
          <a:p>
            <a:r>
              <a:rPr lang="en-US" sz="2800" dirty="0" smtClean="0"/>
              <a:t>Symptoms are normal for abnormal stress.</a:t>
            </a:r>
          </a:p>
          <a:p>
            <a:r>
              <a:rPr lang="en-US" sz="2800" dirty="0" smtClean="0"/>
              <a:t>There </a:t>
            </a:r>
            <a:r>
              <a:rPr lang="en-US" sz="2800" dirty="0"/>
              <a:t>is nothing wrong with the </a:t>
            </a:r>
            <a:r>
              <a:rPr lang="en-US" sz="2800" dirty="0" smtClean="0"/>
              <a:t>them. </a:t>
            </a:r>
            <a:r>
              <a:rPr lang="en-US" sz="2800" dirty="0"/>
              <a:t>What happened to them was wrong.</a:t>
            </a:r>
          </a:p>
          <a:p>
            <a:r>
              <a:rPr lang="en-US" sz="2800" dirty="0" smtClean="0"/>
              <a:t>The body and mind adapt to survive. This survival mode can continue after danger is over</a:t>
            </a:r>
            <a:r>
              <a:rPr lang="en-US" sz="2800" dirty="0"/>
              <a:t>. </a:t>
            </a:r>
            <a:r>
              <a:rPr lang="en-US" sz="2600" dirty="0" smtClean="0"/>
              <a:t>(Neurons </a:t>
            </a:r>
            <a:r>
              <a:rPr lang="en-US" sz="2600" dirty="0"/>
              <a:t>that fire together wire </a:t>
            </a:r>
            <a:r>
              <a:rPr lang="en-US" sz="2600" dirty="0" smtClean="0"/>
              <a:t>together)</a:t>
            </a:r>
            <a:endParaRPr lang="en-US" sz="2800" dirty="0" smtClean="0"/>
          </a:p>
          <a:p>
            <a:r>
              <a:rPr lang="en-US" sz="2800" dirty="0" smtClean="0"/>
              <a:t>What helps us </a:t>
            </a:r>
            <a:r>
              <a:rPr lang="en-US" sz="2800" dirty="0"/>
              <a:t>survive can be harmful when survival is no longer needed. </a:t>
            </a:r>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29</a:t>
            </a:fld>
            <a:endParaRPr lang="en-US"/>
          </a:p>
        </p:txBody>
      </p:sp>
    </p:spTree>
    <p:extLst>
      <p:ext uri="{BB962C8B-B14F-4D97-AF65-F5344CB8AC3E}">
        <p14:creationId xmlns:p14="http://schemas.microsoft.com/office/powerpoint/2010/main" val="4635060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n 6.pdf"/>
          <p:cNvPicPr>
            <a:picLocks noGrp="1" noChangeAspect="1"/>
          </p:cNvPicPr>
          <p:nvPr>
            <p:ph idx="4294967295"/>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67507" r="-67507"/>
          <a:stretch>
            <a:fillRect/>
          </a:stretch>
        </p:blipFill>
        <p:spPr>
          <a:xfrm>
            <a:off x="-1373579" y="-346327"/>
            <a:ext cx="11706790" cy="72043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20822691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565689"/>
          </a:xfrm>
        </p:spPr>
        <p:txBody>
          <a:bodyPr>
            <a:normAutofit/>
          </a:bodyPr>
          <a:lstStyle/>
          <a:p>
            <a:r>
              <a:rPr lang="en-US" dirty="0" smtClean="0"/>
              <a:t>Lower brain: Complex Trauma</a:t>
            </a:r>
            <a:endParaRPr lang="en-US" dirty="0"/>
          </a:p>
        </p:txBody>
      </p:sp>
      <p:sp>
        <p:nvSpPr>
          <p:cNvPr id="3" name="Content Placeholder 2"/>
          <p:cNvSpPr>
            <a:spLocks noGrp="1"/>
          </p:cNvSpPr>
          <p:nvPr>
            <p:ph sz="quarter" idx="13"/>
          </p:nvPr>
        </p:nvSpPr>
        <p:spPr>
          <a:xfrm>
            <a:off x="609600" y="989718"/>
            <a:ext cx="7924800" cy="5508809"/>
          </a:xfrm>
        </p:spPr>
        <p:txBody>
          <a:bodyPr>
            <a:normAutofit/>
          </a:bodyPr>
          <a:lstStyle/>
          <a:p>
            <a:r>
              <a:rPr lang="en-US" dirty="0" smtClean="0"/>
              <a:t>Black and White thinking</a:t>
            </a:r>
          </a:p>
          <a:p>
            <a:r>
              <a:rPr lang="en-US" dirty="0" smtClean="0"/>
              <a:t>Peer relationships dominate</a:t>
            </a:r>
          </a:p>
          <a:p>
            <a:r>
              <a:rPr lang="en-US" dirty="0" smtClean="0"/>
              <a:t>Emotional and physical dysregulation</a:t>
            </a:r>
          </a:p>
          <a:p>
            <a:r>
              <a:rPr lang="en-US" dirty="0" smtClean="0"/>
              <a:t>Time impairment</a:t>
            </a:r>
          </a:p>
          <a:p>
            <a:r>
              <a:rPr lang="en-US" dirty="0" smtClean="0"/>
              <a:t>Memory impairment</a:t>
            </a:r>
          </a:p>
          <a:p>
            <a:r>
              <a:rPr lang="en-US" dirty="0" smtClean="0"/>
              <a:t>Learning impairment</a:t>
            </a:r>
          </a:p>
          <a:p>
            <a:r>
              <a:rPr lang="en-US" dirty="0" smtClean="0"/>
              <a:t>Disorganized attachment</a:t>
            </a:r>
          </a:p>
          <a:p>
            <a:r>
              <a:rPr lang="en-US" dirty="0" smtClean="0"/>
              <a:t>Absence of a pre-trauma personality</a:t>
            </a:r>
          </a:p>
          <a:p>
            <a:r>
              <a:rPr lang="en-US" dirty="0" smtClean="0"/>
              <a:t>Shame Identity</a:t>
            </a:r>
          </a:p>
          <a:p>
            <a:r>
              <a:rPr lang="en-US" dirty="0" smtClean="0"/>
              <a:t>Risk taking/impulsivity</a:t>
            </a:r>
          </a:p>
          <a:p>
            <a:r>
              <a:rPr lang="en-US" dirty="0" smtClean="0"/>
              <a:t>Impairment in motivation</a:t>
            </a:r>
          </a:p>
          <a:p>
            <a:r>
              <a:rPr lang="en-US" dirty="0" smtClean="0"/>
              <a:t>Addiction and other maladaptive behaviors (drugs/alcohol/drama/anger, cutting)</a:t>
            </a:r>
          </a:p>
          <a:p>
            <a:r>
              <a:rPr lang="en-US" dirty="0" smtClean="0"/>
              <a:t>TRIGGERS</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16803906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 model </a:t>
            </a:r>
            <a:r>
              <a:rPr lang="en-US" dirty="0" err="1" smtClean="0"/>
              <a:t>cont</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92500" lnSpcReduction="10000"/>
          </a:bodyPr>
          <a:lstStyle/>
          <a:p>
            <a:pPr marL="0" indent="0" algn="ctr">
              <a:buNone/>
            </a:pPr>
            <a:r>
              <a:rPr lang="en-US" sz="3200" b="1" dirty="0">
                <a:solidFill>
                  <a:srgbClr val="F79646"/>
                </a:solidFill>
              </a:rPr>
              <a:t>E= EDUCATE </a:t>
            </a:r>
            <a:r>
              <a:rPr lang="en-US" sz="3200" b="1" dirty="0" smtClean="0">
                <a:solidFill>
                  <a:srgbClr val="F79646"/>
                </a:solidFill>
              </a:rPr>
              <a:t>about the stress response</a:t>
            </a:r>
          </a:p>
          <a:p>
            <a:r>
              <a:rPr lang="en-US" sz="2800" dirty="0" smtClean="0"/>
              <a:t>Educate </a:t>
            </a:r>
            <a:r>
              <a:rPr lang="en-US" sz="2800" dirty="0"/>
              <a:t>about </a:t>
            </a:r>
            <a:r>
              <a:rPr lang="en-US" sz="2800" dirty="0" smtClean="0"/>
              <a:t>stress </a:t>
            </a:r>
            <a:r>
              <a:rPr lang="en-US" sz="2800" dirty="0"/>
              <a:t>and the </a:t>
            </a:r>
            <a:r>
              <a:rPr lang="en-US" sz="2800" dirty="0" smtClean="0"/>
              <a:t>brain</a:t>
            </a:r>
            <a:endParaRPr lang="en-US" sz="2800" dirty="0"/>
          </a:p>
          <a:p>
            <a:r>
              <a:rPr lang="en-US" sz="2800" dirty="0"/>
              <a:t>We learn to manage stress from </a:t>
            </a:r>
            <a:r>
              <a:rPr lang="en-US" sz="2800" dirty="0" smtClean="0"/>
              <a:t>others </a:t>
            </a:r>
            <a:r>
              <a:rPr lang="en-US" sz="2800" dirty="0"/>
              <a:t>(shame, mistrust, control)</a:t>
            </a:r>
          </a:p>
          <a:p>
            <a:r>
              <a:rPr lang="en-US" sz="2800" dirty="0"/>
              <a:t>Perceived stress </a:t>
            </a:r>
            <a:r>
              <a:rPr lang="en-US" sz="2800" dirty="0" smtClean="0"/>
              <a:t>(a trigger) activates </a:t>
            </a:r>
            <a:r>
              <a:rPr lang="en-US" sz="2800" dirty="0"/>
              <a:t>the fear response in the </a:t>
            </a:r>
            <a:r>
              <a:rPr lang="en-US" sz="2800" dirty="0" smtClean="0"/>
              <a:t>brain</a:t>
            </a:r>
            <a:endParaRPr lang="en-US" sz="2800" dirty="0"/>
          </a:p>
          <a:p>
            <a:r>
              <a:rPr lang="en-US" sz="2800" dirty="0"/>
              <a:t>Too much stress over a long time or too much stress too fast can change the way the brain processes stress of any </a:t>
            </a:r>
            <a:r>
              <a:rPr lang="en-US" sz="2800" dirty="0" smtClean="0"/>
              <a:t>kind </a:t>
            </a:r>
            <a:endParaRPr lang="en-US" sz="2800" dirty="0"/>
          </a:p>
          <a:p>
            <a:r>
              <a:rPr lang="en-US" sz="2800" dirty="0"/>
              <a:t>Stress response sets off a reaction of fight/flight OR </a:t>
            </a:r>
            <a:r>
              <a:rPr lang="en-US" sz="2800" dirty="0" smtClean="0"/>
              <a:t>freeze</a:t>
            </a:r>
            <a:endParaRPr lang="en-US" sz="2800" dirty="0"/>
          </a:p>
          <a:p>
            <a:endParaRPr lang="en-US" dirty="0"/>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31</a:t>
            </a:fld>
            <a:endParaRPr lang="en-US"/>
          </a:p>
        </p:txBody>
      </p:sp>
    </p:spTree>
    <p:extLst>
      <p:ext uri="{BB962C8B-B14F-4D97-AF65-F5344CB8AC3E}">
        <p14:creationId xmlns:p14="http://schemas.microsoft.com/office/powerpoint/2010/main" val="26997784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Areas of the Brain</a:t>
            </a:r>
            <a:endParaRPr lang="en-US" dirty="0"/>
          </a:p>
        </p:txBody>
      </p:sp>
      <p:sp>
        <p:nvSpPr>
          <p:cNvPr id="5" name="Footer Placeholder 4"/>
          <p:cNvSpPr>
            <a:spLocks noGrp="1"/>
          </p:cNvSpPr>
          <p:nvPr>
            <p:ph type="ftr" sz="quarter" idx="11"/>
          </p:nvPr>
        </p:nvSpPr>
        <p:spPr/>
        <p:txBody>
          <a:bodyPr/>
          <a:lstStyle/>
          <a:p>
            <a:r>
              <a:rPr lang="en-US" dirty="0" smtClean="0"/>
              <a:t>Bonnie L. Martin, LPC    2014</a:t>
            </a:r>
            <a:endParaRPr lang="en-US" dirty="0"/>
          </a:p>
        </p:txBody>
      </p:sp>
      <p:sp>
        <p:nvSpPr>
          <p:cNvPr id="3" name="Slide Number Placeholder 2"/>
          <p:cNvSpPr>
            <a:spLocks noGrp="1"/>
          </p:cNvSpPr>
          <p:nvPr>
            <p:ph type="sldNum" sz="quarter" idx="12"/>
          </p:nvPr>
        </p:nvSpPr>
        <p:spPr/>
        <p:txBody>
          <a:bodyPr/>
          <a:lstStyle/>
          <a:p>
            <a:fld id="{4B994E25-ED21-5047-BAD2-87795B7E2A81}" type="slidenum">
              <a:rPr lang="en-US" smtClean="0"/>
              <a:t>32</a:t>
            </a:fld>
            <a:endParaRPr lang="en-US"/>
          </a:p>
        </p:txBody>
      </p:sp>
      <p:pic>
        <p:nvPicPr>
          <p:cNvPr id="6" name="Content Placeholder 3" descr="http://4.bp.blogspot.com/_XglhM3CbgWo/TG8Lx9PrAQI/AAAAAAAAADw/3W_OUvZRMRI/s320/images8.jpg">
            <a:hlinkClick r:id="rId2"/>
          </p:cNvPr>
          <p:cNvPicPr>
            <a:picLocks noGrp="1"/>
          </p:cNvPicPr>
          <p:nvPr>
            <p:ph sz="quarter" idx="13"/>
          </p:nvPr>
        </p:nvPicPr>
        <p:blipFill>
          <a:blip r:embed="rId3">
            <a:extLst>
              <a:ext uri="{28A0092B-C50C-407E-A947-70E740481C1C}">
                <a14:useLocalDpi xmlns:a14="http://schemas.microsoft.com/office/drawing/2010/main" val="0"/>
              </a:ext>
            </a:extLst>
          </a:blip>
          <a:srcRect l="-66594" r="-66594"/>
          <a:stretch>
            <a:fillRect/>
          </a:stretch>
        </p:blipFill>
        <p:spPr/>
      </p:pic>
    </p:spTree>
    <p:extLst>
      <p:ext uri="{BB962C8B-B14F-4D97-AF65-F5344CB8AC3E}">
        <p14:creationId xmlns:p14="http://schemas.microsoft.com/office/powerpoint/2010/main" val="39810661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 Daniel Siegel presenting a Hand Model of the Brain copy.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rcRect t="3846" b="3846"/>
          <a:stretch>
            <a:fillRect/>
          </a:stretch>
        </p:blipFill>
        <p:spPr/>
      </p:pic>
    </p:spTree>
    <p:extLst>
      <p:ext uri="{BB962C8B-B14F-4D97-AF65-F5344CB8AC3E}">
        <p14:creationId xmlns:p14="http://schemas.microsoft.com/office/powerpoint/2010/main" val="36842180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 model cont.</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92500" lnSpcReduction="20000"/>
          </a:bodyPr>
          <a:lstStyle/>
          <a:p>
            <a:pPr marL="0" indent="0" algn="ctr">
              <a:buNone/>
            </a:pPr>
            <a:r>
              <a:rPr lang="en-US" sz="3200" b="1" dirty="0">
                <a:solidFill>
                  <a:srgbClr val="F79646"/>
                </a:solidFill>
              </a:rPr>
              <a:t>R=REGULATE </a:t>
            </a:r>
            <a:r>
              <a:rPr lang="en-US" sz="3200" b="1" dirty="0" smtClean="0">
                <a:solidFill>
                  <a:srgbClr val="F79646"/>
                </a:solidFill>
              </a:rPr>
              <a:t>the body and thoughts </a:t>
            </a:r>
          </a:p>
          <a:p>
            <a:pPr marL="0" indent="0">
              <a:buNone/>
            </a:pPr>
            <a:endParaRPr lang="en-US" sz="2800" dirty="0"/>
          </a:p>
          <a:p>
            <a:r>
              <a:rPr lang="en-US" sz="2800" dirty="0"/>
              <a:t>Body </a:t>
            </a:r>
            <a:r>
              <a:rPr lang="en-US" sz="2800" dirty="0" smtClean="0"/>
              <a:t>regulation (ANS): </a:t>
            </a:r>
            <a:r>
              <a:rPr lang="en-US" sz="2800" dirty="0"/>
              <a:t>Deep breathing, progressive muscle relaxation, Alternation bilateral stimulation (right/left)</a:t>
            </a:r>
            <a:r>
              <a:rPr lang="en-US" sz="2800" dirty="0" smtClean="0"/>
              <a:t>,</a:t>
            </a:r>
            <a:r>
              <a:rPr lang="en-US" sz="2800" dirty="0"/>
              <a:t> </a:t>
            </a:r>
            <a:r>
              <a:rPr lang="en-US" sz="2800" dirty="0" smtClean="0"/>
              <a:t>grounding, orientating response</a:t>
            </a:r>
          </a:p>
          <a:p>
            <a:r>
              <a:rPr lang="en-US" sz="2800" dirty="0" smtClean="0"/>
              <a:t>Thought </a:t>
            </a:r>
            <a:r>
              <a:rPr lang="en-US" sz="2800" dirty="0"/>
              <a:t>regulation: </a:t>
            </a:r>
            <a:r>
              <a:rPr lang="en-US" sz="2800" dirty="0" smtClean="0"/>
              <a:t>HEALS (Anger), </a:t>
            </a:r>
            <a:r>
              <a:rPr lang="en-US" sz="2800" dirty="0"/>
              <a:t>mindfulness, writing, </a:t>
            </a:r>
            <a:r>
              <a:rPr lang="en-US" sz="2800" dirty="0" smtClean="0"/>
              <a:t>spiritual connection, thought stopping, Apps (surf city hypnosis), </a:t>
            </a:r>
          </a:p>
          <a:p>
            <a:r>
              <a:rPr lang="en-US" sz="2800" dirty="0" smtClean="0"/>
              <a:t>Precise Language Approach (feelings inventory/cognitive distortions)</a:t>
            </a:r>
            <a:endParaRPr lang="en-US" sz="2800" dirty="0"/>
          </a:p>
          <a:p>
            <a:r>
              <a:rPr lang="en-US" sz="2800" dirty="0" smtClean="0"/>
              <a:t>Positive confirmation bias (</a:t>
            </a:r>
            <a:r>
              <a:rPr lang="en-US" sz="2800" dirty="0" err="1" smtClean="0"/>
              <a:t>Gratitud</a:t>
            </a:r>
            <a:r>
              <a:rPr lang="en-US" sz="2800" dirty="0" smtClean="0"/>
              <a:t>, </a:t>
            </a:r>
            <a:r>
              <a:rPr lang="en-US" sz="2800" dirty="0" err="1" smtClean="0"/>
              <a:t>Happify</a:t>
            </a:r>
            <a:r>
              <a:rPr lang="en-US" sz="2800" dirty="0" smtClean="0"/>
              <a:t> App)</a:t>
            </a:r>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34</a:t>
            </a:fld>
            <a:endParaRPr lang="en-US"/>
          </a:p>
        </p:txBody>
      </p:sp>
    </p:spTree>
    <p:extLst>
      <p:ext uri="{BB962C8B-B14F-4D97-AF65-F5344CB8AC3E}">
        <p14:creationId xmlns:p14="http://schemas.microsoft.com/office/powerpoint/2010/main" val="38479933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Bonnie L. Martin, LPC    2014</a:t>
            </a:r>
            <a:endParaRPr lang="en-US"/>
          </a:p>
        </p:txBody>
      </p:sp>
      <p:sp>
        <p:nvSpPr>
          <p:cNvPr id="3" name="Slide Number Placeholder 2"/>
          <p:cNvSpPr>
            <a:spLocks noGrp="1"/>
          </p:cNvSpPr>
          <p:nvPr>
            <p:ph type="sldNum" sz="quarter" idx="12"/>
          </p:nvPr>
        </p:nvSpPr>
        <p:spPr/>
        <p:txBody>
          <a:bodyPr/>
          <a:lstStyle/>
          <a:p>
            <a:fld id="{4B994E25-ED21-5047-BAD2-87795B7E2A81}" type="slidenum">
              <a:rPr lang="en-US" smtClean="0"/>
              <a:t>35</a:t>
            </a:fld>
            <a:endParaRPr lang="en-US"/>
          </a:p>
        </p:txBody>
      </p:sp>
      <p:pic>
        <p:nvPicPr>
          <p:cNvPr id="25601"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905000" y="238125"/>
            <a:ext cx="4724400" cy="6343650"/>
          </a:xfrm>
        </p:spPr>
      </p:pic>
    </p:spTree>
    <p:extLst>
      <p:ext uri="{BB962C8B-B14F-4D97-AF65-F5344CB8AC3E}">
        <p14:creationId xmlns:p14="http://schemas.microsoft.com/office/powerpoint/2010/main" val="2122589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orable Baby Stops Crying When She Hears Katy Perry Dark Horse copy.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a:prstGeom prst="rect">
            <a:avLst/>
          </a:prstGeom>
        </p:spPr>
      </p:pic>
    </p:spTree>
    <p:extLst>
      <p:ext uri="{BB962C8B-B14F-4D97-AF65-F5344CB8AC3E}">
        <p14:creationId xmlns:p14="http://schemas.microsoft.com/office/powerpoint/2010/main" val="32809072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37</a:t>
            </a:fld>
            <a:endParaRPr lang="en-US"/>
          </a:p>
        </p:txBody>
      </p:sp>
      <p:sp>
        <p:nvSpPr>
          <p:cNvPr id="6" name="Text Box 5"/>
          <p:cNvSpPr txBox="1">
            <a:spLocks/>
          </p:cNvSpPr>
          <p:nvPr/>
        </p:nvSpPr>
        <p:spPr>
          <a:xfrm>
            <a:off x="689817" y="1"/>
            <a:ext cx="7650703" cy="6356350"/>
          </a:xfrm>
          <a:prstGeom prst="rect">
            <a:avLst/>
          </a:prstGeom>
          <a:noFill/>
          <a:ln w="6350">
            <a:solidFill>
              <a:prstClr val="black"/>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dirty="0">
                <a:solidFill>
                  <a:schemeClr val="tx1"/>
                </a:solidFill>
                <a:effectLst/>
                <a:ea typeface="ＭＳ 明朝"/>
                <a:cs typeface="Times New Roman"/>
              </a:rPr>
              <a:t>ACTIVITIES</a:t>
            </a:r>
            <a:endParaRPr lang="en-US" dirty="0">
              <a:solidFill>
                <a:schemeClr val="tx1"/>
              </a:solidFill>
              <a:effectLst/>
              <a:ea typeface="ＭＳ 明朝"/>
              <a:cs typeface="Times New Roman"/>
            </a:endParaRPr>
          </a:p>
          <a:p>
            <a:pPr marL="0" marR="0" algn="ctr">
              <a:spcBef>
                <a:spcPts val="0"/>
              </a:spcBef>
              <a:spcAft>
                <a:spcPts val="0"/>
              </a:spcAft>
            </a:pPr>
            <a:r>
              <a:rPr lang="en-US" dirty="0">
                <a:solidFill>
                  <a:schemeClr val="tx1"/>
                </a:solidFill>
                <a:effectLst/>
                <a:ea typeface="ＭＳ 明朝"/>
                <a:cs typeface="Times New Roman"/>
              </a:rPr>
              <a:t>For regulating </a:t>
            </a:r>
            <a:r>
              <a:rPr lang="en-US" dirty="0" smtClean="0">
                <a:solidFill>
                  <a:schemeClr val="tx1"/>
                </a:solidFill>
                <a:effectLst/>
                <a:ea typeface="ＭＳ 明朝"/>
                <a:cs typeface="Times New Roman"/>
              </a:rPr>
              <a:t>stress</a:t>
            </a:r>
            <a:endParaRPr lang="en-US" dirty="0">
              <a:solidFill>
                <a:schemeClr val="tx1"/>
              </a:solidFill>
              <a:effectLst/>
              <a:ea typeface="ＭＳ 明朝"/>
              <a:cs typeface="Times New Roman"/>
            </a:endParaRPr>
          </a:p>
          <a:p>
            <a:pPr marL="342900" marR="0" lvl="0" indent="-342900">
              <a:spcBef>
                <a:spcPts val="0"/>
              </a:spcBef>
              <a:spcAft>
                <a:spcPts val="0"/>
              </a:spcAft>
              <a:buFont typeface="Symbol"/>
              <a:buChar char=""/>
            </a:pPr>
            <a:r>
              <a:rPr lang="en-US" dirty="0">
                <a:solidFill>
                  <a:schemeClr val="tx1"/>
                </a:solidFill>
                <a:effectLst/>
                <a:ea typeface="ＭＳ 明朝"/>
                <a:cs typeface="Times New Roman"/>
              </a:rPr>
              <a:t>Progressive Muscle </a:t>
            </a:r>
            <a:r>
              <a:rPr lang="en-US" dirty="0" smtClean="0">
                <a:solidFill>
                  <a:schemeClr val="tx1"/>
                </a:solidFill>
                <a:effectLst/>
                <a:ea typeface="ＭＳ 明朝"/>
                <a:cs typeface="Times New Roman"/>
              </a:rPr>
              <a:t>Relaxation</a:t>
            </a:r>
          </a:p>
          <a:p>
            <a:pPr marL="342900" marR="0" lvl="0" indent="-342900">
              <a:spcBef>
                <a:spcPts val="0"/>
              </a:spcBef>
              <a:spcAft>
                <a:spcPts val="0"/>
              </a:spcAft>
              <a:buFont typeface="Symbol"/>
              <a:buChar char=""/>
            </a:pPr>
            <a:r>
              <a:rPr lang="en-US" dirty="0" smtClean="0">
                <a:solidFill>
                  <a:schemeClr val="tx1"/>
                </a:solidFill>
                <a:effectLst/>
                <a:ea typeface="ＭＳ 明朝"/>
                <a:cs typeface="Times New Roman"/>
              </a:rPr>
              <a:t>Alternating Bilateral stimulation</a:t>
            </a:r>
            <a:endParaRPr lang="en-US" dirty="0" smtClean="0">
              <a:solidFill>
                <a:schemeClr val="tx1"/>
              </a:solidFill>
              <a:effectLst/>
              <a:ea typeface="ＭＳ 明朝"/>
              <a:cs typeface="Courier New"/>
            </a:endParaRPr>
          </a:p>
          <a:p>
            <a:pPr marL="742950" lvl="1" indent="-285750">
              <a:buFont typeface="Courier New"/>
              <a:buChar char="o"/>
            </a:pPr>
            <a:r>
              <a:rPr lang="en-US" dirty="0" smtClean="0">
                <a:solidFill>
                  <a:schemeClr val="tx1"/>
                </a:solidFill>
                <a:effectLst/>
                <a:ea typeface="ＭＳ 明朝"/>
                <a:cs typeface="Courier New"/>
              </a:rPr>
              <a:t>Tapping</a:t>
            </a:r>
          </a:p>
          <a:p>
            <a:pPr marL="742950" lvl="1" indent="-285750">
              <a:buFont typeface="Courier New"/>
              <a:buChar char="o"/>
            </a:pPr>
            <a:r>
              <a:rPr lang="en-US" dirty="0" smtClean="0">
                <a:solidFill>
                  <a:schemeClr val="tx1"/>
                </a:solidFill>
                <a:effectLst/>
                <a:ea typeface="ＭＳ 明朝"/>
                <a:cs typeface="Times New Roman"/>
              </a:rPr>
              <a:t>Writing (ugly journal)</a:t>
            </a:r>
          </a:p>
          <a:p>
            <a:pPr marL="742950" lvl="1" indent="-285750">
              <a:buFont typeface="Courier New"/>
              <a:buChar char="o"/>
            </a:pPr>
            <a:r>
              <a:rPr lang="en-US" dirty="0" smtClean="0">
                <a:solidFill>
                  <a:schemeClr val="tx1"/>
                </a:solidFill>
                <a:effectLst/>
                <a:ea typeface="ＭＳ 明朝"/>
                <a:cs typeface="Courier New"/>
              </a:rPr>
              <a:t>“</a:t>
            </a:r>
            <a:r>
              <a:rPr lang="en-US" dirty="0" err="1" smtClean="0">
                <a:solidFill>
                  <a:schemeClr val="tx1"/>
                </a:solidFill>
                <a:effectLst/>
                <a:ea typeface="ＭＳ 明朝"/>
                <a:cs typeface="Courier New"/>
              </a:rPr>
              <a:t>Theratapper</a:t>
            </a:r>
            <a:r>
              <a:rPr lang="en-US" dirty="0" smtClean="0">
                <a:solidFill>
                  <a:schemeClr val="tx1"/>
                </a:solidFill>
                <a:effectLst/>
                <a:ea typeface="ＭＳ 明朝"/>
                <a:cs typeface="Courier New"/>
              </a:rPr>
              <a:t>”/ </a:t>
            </a:r>
            <a:r>
              <a:rPr lang="en-US" dirty="0" smtClean="0">
                <a:solidFill>
                  <a:schemeClr val="tx1"/>
                </a:solidFill>
                <a:ea typeface="ＭＳ 明朝"/>
                <a:cs typeface="Courier New"/>
              </a:rPr>
              <a:t>EMDR</a:t>
            </a:r>
            <a:endParaRPr lang="en-US" dirty="0" smtClean="0">
              <a:solidFill>
                <a:schemeClr val="tx1"/>
              </a:solidFill>
              <a:effectLst/>
              <a:ea typeface="ＭＳ 明朝"/>
              <a:cs typeface="Courier New"/>
            </a:endParaRPr>
          </a:p>
          <a:p>
            <a:pPr marL="342900" marR="0" lvl="0" indent="-342900">
              <a:spcBef>
                <a:spcPts val="0"/>
              </a:spcBef>
              <a:spcAft>
                <a:spcPts val="0"/>
              </a:spcAft>
              <a:buFont typeface="Symbol"/>
              <a:buChar char=""/>
            </a:pPr>
            <a:r>
              <a:rPr lang="en-US" dirty="0" smtClean="0">
                <a:solidFill>
                  <a:schemeClr val="tx1"/>
                </a:solidFill>
                <a:effectLst/>
                <a:ea typeface="ＭＳ 明朝"/>
                <a:cs typeface="Times New Roman"/>
              </a:rPr>
              <a:t>Orientating </a:t>
            </a:r>
            <a:r>
              <a:rPr lang="en-US" dirty="0">
                <a:solidFill>
                  <a:schemeClr val="tx1"/>
                </a:solidFill>
                <a:effectLst/>
                <a:ea typeface="ＭＳ 明朝"/>
                <a:cs typeface="Times New Roman"/>
              </a:rPr>
              <a:t>Response</a:t>
            </a: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lemon, </a:t>
            </a:r>
            <a:r>
              <a:rPr lang="en-US" dirty="0" smtClean="0">
                <a:solidFill>
                  <a:schemeClr val="tx1"/>
                </a:solidFill>
                <a:effectLst/>
                <a:ea typeface="ＭＳ 明朝"/>
                <a:cs typeface="Times New Roman"/>
              </a:rPr>
              <a:t>sour candy, </a:t>
            </a:r>
            <a:r>
              <a:rPr lang="en-US" dirty="0">
                <a:solidFill>
                  <a:schemeClr val="tx1"/>
                </a:solidFill>
                <a:effectLst/>
                <a:ea typeface="ＭＳ 明朝"/>
                <a:cs typeface="Times New Roman"/>
              </a:rPr>
              <a:t>hot candy</a:t>
            </a:r>
            <a:r>
              <a:rPr lang="en-US" dirty="0" smtClean="0">
                <a:solidFill>
                  <a:schemeClr val="tx1"/>
                </a:solidFill>
                <a:effectLst/>
                <a:ea typeface="ＭＳ 明朝"/>
                <a:cs typeface="Times New Roman"/>
              </a:rPr>
              <a:t>, strong mint, </a:t>
            </a:r>
            <a:r>
              <a:rPr lang="en-US" dirty="0">
                <a:solidFill>
                  <a:schemeClr val="tx1"/>
                </a:solidFill>
                <a:effectLst/>
                <a:ea typeface="ＭＳ 明朝"/>
                <a:cs typeface="Times New Roman"/>
              </a:rPr>
              <a:t>ice</a:t>
            </a: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cold shower</a:t>
            </a:r>
          </a:p>
          <a:p>
            <a:pPr marL="342900" marR="0" lvl="0" indent="-342900">
              <a:spcBef>
                <a:spcPts val="0"/>
              </a:spcBef>
              <a:spcAft>
                <a:spcPts val="0"/>
              </a:spcAft>
              <a:buFont typeface="Symbol"/>
              <a:buChar char=""/>
            </a:pPr>
            <a:r>
              <a:rPr lang="en-US" dirty="0">
                <a:solidFill>
                  <a:schemeClr val="tx1"/>
                </a:solidFill>
                <a:effectLst/>
                <a:ea typeface="ＭＳ 明朝"/>
                <a:cs typeface="Times New Roman"/>
              </a:rPr>
              <a:t>Diaphragm </a:t>
            </a:r>
            <a:r>
              <a:rPr lang="en-US" dirty="0" smtClean="0">
                <a:solidFill>
                  <a:schemeClr val="tx1"/>
                </a:solidFill>
                <a:effectLst/>
                <a:ea typeface="ＭＳ 明朝"/>
                <a:cs typeface="Times New Roman"/>
              </a:rPr>
              <a:t>breathing (4-7-8)  </a:t>
            </a:r>
            <a:endParaRPr lang="en-US" dirty="0">
              <a:solidFill>
                <a:schemeClr val="tx1"/>
              </a:solidFill>
              <a:effectLst/>
              <a:ea typeface="ＭＳ 明朝"/>
              <a:cs typeface="Times New Roman"/>
            </a:endParaRP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sips of water</a:t>
            </a: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stomach like a balloon</a:t>
            </a: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sing while lying down</a:t>
            </a:r>
          </a:p>
          <a:p>
            <a:pPr marL="342900" marR="0" lvl="0" indent="-342900">
              <a:spcBef>
                <a:spcPts val="0"/>
              </a:spcBef>
              <a:spcAft>
                <a:spcPts val="0"/>
              </a:spcAft>
              <a:buFont typeface="Arial"/>
              <a:buChar char="•"/>
            </a:pPr>
            <a:r>
              <a:rPr lang="en-US" dirty="0" smtClean="0">
                <a:solidFill>
                  <a:schemeClr val="tx1"/>
                </a:solidFill>
                <a:effectLst/>
                <a:ea typeface="ＭＳ 明朝"/>
                <a:cs typeface="Times New Roman"/>
              </a:rPr>
              <a:t>Grounding</a:t>
            </a:r>
            <a:endParaRPr lang="en-US" dirty="0">
              <a:solidFill>
                <a:schemeClr val="tx1"/>
              </a:solidFill>
              <a:effectLst/>
              <a:ea typeface="ＭＳ 明朝"/>
              <a:cs typeface="Times New Roman"/>
            </a:endParaRP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talk about themes unrelated to what is causing the </a:t>
            </a:r>
            <a:r>
              <a:rPr lang="en-US" dirty="0" smtClean="0">
                <a:solidFill>
                  <a:schemeClr val="tx1"/>
                </a:solidFill>
                <a:effectLst/>
                <a:ea typeface="ＭＳ 明朝"/>
                <a:cs typeface="Times New Roman"/>
              </a:rPr>
              <a:t>stress (distract)</a:t>
            </a:r>
            <a:endParaRPr lang="en-US" dirty="0">
              <a:solidFill>
                <a:schemeClr val="tx1"/>
              </a:solidFill>
              <a:effectLst/>
              <a:ea typeface="ＭＳ 明朝"/>
              <a:cs typeface="Times New Roman"/>
            </a:endParaRP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five senses (5,4,3,2,1</a:t>
            </a:r>
            <a:r>
              <a:rPr lang="en-US" dirty="0" smtClean="0">
                <a:solidFill>
                  <a:schemeClr val="tx1"/>
                </a:solidFill>
                <a:effectLst/>
                <a:ea typeface="ＭＳ 明朝"/>
                <a:cs typeface="Times New Roman"/>
              </a:rPr>
              <a:t>)</a:t>
            </a:r>
          </a:p>
          <a:p>
            <a:pPr marL="742950" lvl="1" indent="-285750">
              <a:buFont typeface="Courier New"/>
              <a:buChar char="o"/>
            </a:pPr>
            <a:r>
              <a:rPr lang="en-US" dirty="0" smtClean="0">
                <a:solidFill>
                  <a:schemeClr val="tx1"/>
                </a:solidFill>
                <a:effectLst/>
                <a:ea typeface="ＭＳ 明朝"/>
                <a:cs typeface="Courier New"/>
              </a:rPr>
              <a:t>silly putty/kinetic sand</a:t>
            </a:r>
          </a:p>
          <a:p>
            <a:pPr marL="742950" lvl="1" indent="-285750">
              <a:buFont typeface="Courier New"/>
              <a:buChar char="o"/>
            </a:pPr>
            <a:r>
              <a:rPr lang="en-US" dirty="0" smtClean="0">
                <a:solidFill>
                  <a:schemeClr val="tx1"/>
                </a:solidFill>
                <a:ea typeface="ＭＳ 明朝"/>
                <a:cs typeface="Courier New"/>
              </a:rPr>
              <a:t>Arts/crafts/cooking</a:t>
            </a:r>
            <a:endParaRPr lang="en-US" dirty="0" smtClean="0">
              <a:solidFill>
                <a:schemeClr val="tx1"/>
              </a:solidFill>
              <a:effectLst/>
              <a:ea typeface="ＭＳ 明朝"/>
              <a:cs typeface="Courier New"/>
            </a:endParaRPr>
          </a:p>
          <a:p>
            <a:pPr marL="342900" marR="0" lvl="0" indent="-342900">
              <a:spcBef>
                <a:spcPts val="0"/>
              </a:spcBef>
              <a:spcAft>
                <a:spcPts val="0"/>
              </a:spcAft>
              <a:buFont typeface="Arial"/>
              <a:buChar char="•"/>
            </a:pPr>
            <a:r>
              <a:rPr lang="en-US" dirty="0" smtClean="0">
                <a:solidFill>
                  <a:schemeClr val="tx1"/>
                </a:solidFill>
                <a:effectLst/>
                <a:ea typeface="ＭＳ 明朝"/>
                <a:cs typeface="Times New Roman"/>
              </a:rPr>
              <a:t>Calming</a:t>
            </a:r>
            <a:r>
              <a:rPr lang="en-US" dirty="0">
                <a:solidFill>
                  <a:schemeClr val="tx1"/>
                </a:solidFill>
                <a:effectLst/>
                <a:ea typeface="ＭＳ 明朝"/>
                <a:cs typeface="Times New Roman"/>
              </a:rPr>
              <a:t>/Oxytocin</a:t>
            </a: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suck on chocolate, </a:t>
            </a:r>
            <a:r>
              <a:rPr lang="en-US" dirty="0" smtClean="0">
                <a:solidFill>
                  <a:schemeClr val="tx1"/>
                </a:solidFill>
                <a:effectLst/>
                <a:ea typeface="ＭＳ 明朝"/>
                <a:cs typeface="Times New Roman"/>
              </a:rPr>
              <a:t>hot </a:t>
            </a:r>
            <a:r>
              <a:rPr lang="en-US" dirty="0">
                <a:solidFill>
                  <a:schemeClr val="tx1"/>
                </a:solidFill>
                <a:effectLst/>
                <a:ea typeface="ＭＳ 明朝"/>
                <a:cs typeface="Times New Roman"/>
              </a:rPr>
              <a:t>tea</a:t>
            </a:r>
            <a:r>
              <a:rPr lang="en-US" dirty="0" smtClean="0">
                <a:solidFill>
                  <a:schemeClr val="tx1"/>
                </a:solidFill>
                <a:effectLst/>
                <a:ea typeface="ＭＳ 明朝"/>
                <a:cs typeface="Times New Roman"/>
              </a:rPr>
              <a:t>, </a:t>
            </a:r>
            <a:r>
              <a:rPr lang="en-US" dirty="0">
                <a:solidFill>
                  <a:schemeClr val="tx1"/>
                </a:solidFill>
                <a:effectLst/>
                <a:ea typeface="ＭＳ 明朝"/>
                <a:cs typeface="Times New Roman"/>
              </a:rPr>
              <a:t>hot </a:t>
            </a:r>
            <a:r>
              <a:rPr lang="en-US" dirty="0" smtClean="0">
                <a:solidFill>
                  <a:schemeClr val="tx1"/>
                </a:solidFill>
                <a:effectLst/>
                <a:ea typeface="ＭＳ 明朝"/>
                <a:cs typeface="Times New Roman"/>
              </a:rPr>
              <a:t>shower, warm bath, candlelight</a:t>
            </a:r>
          </a:p>
          <a:p>
            <a:pPr marL="742950" marR="0" lvl="1" indent="-285750">
              <a:spcBef>
                <a:spcPts val="0"/>
              </a:spcBef>
              <a:spcAft>
                <a:spcPts val="0"/>
              </a:spcAft>
              <a:buFont typeface="Courier New"/>
              <a:buChar char="o"/>
            </a:pPr>
            <a:r>
              <a:rPr lang="en-US" dirty="0" smtClean="0">
                <a:solidFill>
                  <a:schemeClr val="tx1"/>
                </a:solidFill>
                <a:ea typeface="ＭＳ 明朝"/>
                <a:cs typeface="Times New Roman"/>
              </a:rPr>
              <a:t>Essential oils (lavender, mint)</a:t>
            </a:r>
            <a:endParaRPr lang="en-US" dirty="0">
              <a:solidFill>
                <a:schemeClr val="tx1"/>
              </a:solidFill>
              <a:effectLst/>
              <a:ea typeface="ＭＳ 明朝"/>
              <a:cs typeface="Times New Roman"/>
            </a:endParaRPr>
          </a:p>
          <a:p>
            <a:pPr marL="742950" marR="0" lvl="1" indent="-285750">
              <a:spcBef>
                <a:spcPts val="0"/>
              </a:spcBef>
              <a:spcAft>
                <a:spcPts val="0"/>
              </a:spcAft>
              <a:buFont typeface="Courier New"/>
              <a:buChar char="o"/>
            </a:pPr>
            <a:r>
              <a:rPr lang="en-US" dirty="0">
                <a:solidFill>
                  <a:schemeClr val="tx1"/>
                </a:solidFill>
                <a:effectLst/>
                <a:ea typeface="ＭＳ 明朝"/>
                <a:cs typeface="Times New Roman"/>
              </a:rPr>
              <a:t>hand on </a:t>
            </a:r>
            <a:r>
              <a:rPr lang="en-US" dirty="0" smtClean="0">
                <a:solidFill>
                  <a:schemeClr val="tx1"/>
                </a:solidFill>
                <a:effectLst/>
                <a:ea typeface="ＭＳ 明朝"/>
                <a:cs typeface="Times New Roman"/>
              </a:rPr>
              <a:t>heart, massage, meditation (prayer, </a:t>
            </a:r>
            <a:r>
              <a:rPr lang="en-US" dirty="0" err="1" smtClean="0">
                <a:solidFill>
                  <a:schemeClr val="tx1"/>
                </a:solidFill>
                <a:effectLst/>
                <a:ea typeface="ＭＳ 明朝"/>
                <a:cs typeface="Times New Roman"/>
              </a:rPr>
              <a:t>etc</a:t>
            </a:r>
            <a:r>
              <a:rPr lang="en-US" dirty="0" smtClean="0">
                <a:solidFill>
                  <a:schemeClr val="tx1"/>
                </a:solidFill>
                <a:effectLst/>
                <a:ea typeface="ＭＳ 明朝"/>
                <a:cs typeface="Times New Roman"/>
              </a:rPr>
              <a:t>), music</a:t>
            </a:r>
          </a:p>
          <a:p>
            <a:pPr marR="0" lvl="1">
              <a:spcBef>
                <a:spcPts val="0"/>
              </a:spcBef>
              <a:spcAft>
                <a:spcPts val="0"/>
              </a:spcAft>
            </a:pPr>
            <a:endParaRPr lang="en-US" sz="2000" dirty="0">
              <a:solidFill>
                <a:schemeClr val="tx1"/>
              </a:solidFill>
              <a:effectLst/>
              <a:ea typeface="ＭＳ 明朝"/>
              <a:cs typeface="Times New Roman"/>
            </a:endParaRPr>
          </a:p>
          <a:p>
            <a:pPr marR="0" lvl="1">
              <a:spcBef>
                <a:spcPts val="0"/>
              </a:spcBef>
              <a:spcAft>
                <a:spcPts val="0"/>
              </a:spcAft>
            </a:pPr>
            <a:endParaRPr lang="en-US" sz="1200" dirty="0">
              <a:effectLst/>
              <a:ea typeface="ＭＳ 明朝"/>
              <a:cs typeface="Times New Roman"/>
            </a:endParaRPr>
          </a:p>
        </p:txBody>
      </p:sp>
    </p:spTree>
    <p:extLst>
      <p:ext uri="{BB962C8B-B14F-4D97-AF65-F5344CB8AC3E}">
        <p14:creationId xmlns:p14="http://schemas.microsoft.com/office/powerpoint/2010/main" val="2369002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spcBef>
                <a:spcPts val="0"/>
              </a:spcBef>
              <a:spcAft>
                <a:spcPts val="0"/>
              </a:spcAft>
              <a:buFont typeface="Symbol"/>
              <a:buChar char=""/>
            </a:pPr>
            <a:r>
              <a:rPr lang="en-US" sz="3600" dirty="0">
                <a:ea typeface="ＭＳ 明朝"/>
                <a:cs typeface="Times New Roman"/>
              </a:rPr>
              <a:t>Progressive Muscle Relaxation</a:t>
            </a:r>
          </a:p>
          <a:p>
            <a:pPr lvl="0">
              <a:spcBef>
                <a:spcPts val="0"/>
              </a:spcBef>
              <a:spcAft>
                <a:spcPts val="0"/>
              </a:spcAft>
              <a:buFont typeface="Symbol"/>
              <a:buChar char=""/>
            </a:pPr>
            <a:r>
              <a:rPr lang="en-US" sz="3600" dirty="0">
                <a:ea typeface="ＭＳ 明朝"/>
                <a:cs typeface="Times New Roman"/>
              </a:rPr>
              <a:t>Alternating Bilateral stimulation</a:t>
            </a:r>
            <a:endParaRPr lang="en-US" sz="3600" dirty="0">
              <a:ea typeface="ＭＳ 明朝"/>
              <a:cs typeface="Courier New"/>
            </a:endParaRPr>
          </a:p>
          <a:p>
            <a:pPr lvl="1">
              <a:buFont typeface="Courier New"/>
              <a:buChar char="o"/>
            </a:pPr>
            <a:r>
              <a:rPr lang="en-US" sz="3600" dirty="0">
                <a:ea typeface="ＭＳ 明朝"/>
                <a:cs typeface="Courier New"/>
              </a:rPr>
              <a:t>Tapping</a:t>
            </a:r>
          </a:p>
          <a:p>
            <a:pPr lvl="1">
              <a:buFont typeface="Courier New"/>
              <a:buChar char="o"/>
            </a:pPr>
            <a:r>
              <a:rPr lang="en-US" sz="3600" dirty="0">
                <a:ea typeface="ＭＳ 明朝"/>
                <a:cs typeface="Times New Roman"/>
              </a:rPr>
              <a:t>Writing (ugly journal)</a:t>
            </a:r>
          </a:p>
          <a:p>
            <a:pPr lvl="1">
              <a:buFont typeface="Courier New"/>
              <a:buChar char="o"/>
            </a:pPr>
            <a:r>
              <a:rPr lang="en-US" sz="3600" dirty="0">
                <a:ea typeface="ＭＳ 明朝"/>
                <a:cs typeface="Courier New"/>
              </a:rPr>
              <a:t>“</a:t>
            </a:r>
            <a:r>
              <a:rPr lang="en-US" sz="3600" dirty="0" err="1">
                <a:ea typeface="ＭＳ 明朝"/>
                <a:cs typeface="Courier New"/>
              </a:rPr>
              <a:t>Theratapper</a:t>
            </a:r>
            <a:r>
              <a:rPr lang="en-US" sz="3600" dirty="0">
                <a:ea typeface="ＭＳ 明朝"/>
                <a:cs typeface="Courier New"/>
              </a:rPr>
              <a:t>”/ EMDR</a:t>
            </a:r>
          </a:p>
          <a:p>
            <a:endParaRPr lang="en-US" dirty="0"/>
          </a:p>
        </p:txBody>
      </p:sp>
    </p:spTree>
    <p:extLst>
      <p:ext uri="{BB962C8B-B14F-4D97-AF65-F5344CB8AC3E}">
        <p14:creationId xmlns:p14="http://schemas.microsoft.com/office/powerpoint/2010/main" val="3809968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spcBef>
                <a:spcPts val="0"/>
              </a:spcBef>
              <a:spcAft>
                <a:spcPts val="0"/>
              </a:spcAft>
              <a:buFont typeface="Symbol"/>
              <a:buChar char=""/>
            </a:pPr>
            <a:r>
              <a:rPr lang="en-US" sz="3600" dirty="0">
                <a:ea typeface="ＭＳ 明朝"/>
                <a:cs typeface="Times New Roman"/>
              </a:rPr>
              <a:t>Diaphragm breathing </a:t>
            </a:r>
            <a:r>
              <a:rPr lang="en-US" sz="2800" dirty="0">
                <a:ea typeface="ＭＳ 明朝"/>
                <a:cs typeface="Times New Roman"/>
              </a:rPr>
              <a:t>(4-7-</a:t>
            </a:r>
            <a:r>
              <a:rPr lang="en-US" sz="2800" dirty="0" smtClean="0">
                <a:ea typeface="ＭＳ 明朝"/>
                <a:cs typeface="Times New Roman"/>
              </a:rPr>
              <a:t>8 video </a:t>
            </a:r>
            <a:r>
              <a:rPr lang="en-US" sz="2800" dirty="0" err="1" smtClean="0">
                <a:ea typeface="ＭＳ 明朝"/>
                <a:cs typeface="Times New Roman"/>
              </a:rPr>
              <a:t>Dr</a:t>
            </a:r>
            <a:r>
              <a:rPr lang="en-US" sz="2800" dirty="0" smtClean="0">
                <a:ea typeface="ＭＳ 明朝"/>
                <a:cs typeface="Times New Roman"/>
              </a:rPr>
              <a:t> Weil</a:t>
            </a:r>
            <a:r>
              <a:rPr lang="en-US" sz="3600" dirty="0" smtClean="0">
                <a:ea typeface="ＭＳ 明朝"/>
                <a:cs typeface="Times New Roman"/>
              </a:rPr>
              <a:t>)  </a:t>
            </a:r>
            <a:endParaRPr lang="en-US" sz="3600" dirty="0">
              <a:ea typeface="ＭＳ 明朝"/>
              <a:cs typeface="Times New Roman"/>
            </a:endParaRPr>
          </a:p>
          <a:p>
            <a:pPr lvl="1">
              <a:spcBef>
                <a:spcPts val="0"/>
              </a:spcBef>
              <a:spcAft>
                <a:spcPts val="0"/>
              </a:spcAft>
              <a:buFont typeface="Courier New"/>
              <a:buChar char="o"/>
            </a:pPr>
            <a:r>
              <a:rPr lang="en-US" sz="3600" dirty="0">
                <a:ea typeface="ＭＳ 明朝"/>
                <a:cs typeface="Times New Roman"/>
              </a:rPr>
              <a:t>sips of water</a:t>
            </a:r>
          </a:p>
          <a:p>
            <a:pPr lvl="1">
              <a:spcBef>
                <a:spcPts val="0"/>
              </a:spcBef>
              <a:spcAft>
                <a:spcPts val="0"/>
              </a:spcAft>
              <a:buFont typeface="Courier New"/>
              <a:buChar char="o"/>
            </a:pPr>
            <a:r>
              <a:rPr lang="en-US" sz="3600" dirty="0">
                <a:ea typeface="ＭＳ 明朝"/>
                <a:cs typeface="Times New Roman"/>
              </a:rPr>
              <a:t>stomach like a balloon</a:t>
            </a:r>
          </a:p>
          <a:p>
            <a:pPr lvl="1">
              <a:spcBef>
                <a:spcPts val="0"/>
              </a:spcBef>
              <a:spcAft>
                <a:spcPts val="0"/>
              </a:spcAft>
              <a:buFont typeface="Courier New"/>
              <a:buChar char="o"/>
            </a:pPr>
            <a:r>
              <a:rPr lang="en-US" sz="3600" dirty="0">
                <a:ea typeface="ＭＳ 明朝"/>
                <a:cs typeface="Times New Roman"/>
              </a:rPr>
              <a:t>sing while lying </a:t>
            </a:r>
            <a:r>
              <a:rPr lang="en-US" sz="3600" dirty="0" smtClean="0">
                <a:ea typeface="ＭＳ 明朝"/>
                <a:cs typeface="Times New Roman"/>
              </a:rPr>
              <a:t>down</a:t>
            </a:r>
          </a:p>
          <a:p>
            <a:pPr lvl="1">
              <a:spcBef>
                <a:spcPts val="0"/>
              </a:spcBef>
              <a:spcAft>
                <a:spcPts val="0"/>
              </a:spcAft>
              <a:buFont typeface="Courier New"/>
              <a:buChar char="o"/>
            </a:pPr>
            <a:r>
              <a:rPr lang="en-US" sz="3600" dirty="0" smtClean="0">
                <a:ea typeface="ＭＳ 明朝"/>
                <a:cs typeface="Times New Roman"/>
              </a:rPr>
              <a:t> app for </a:t>
            </a:r>
            <a:r>
              <a:rPr lang="en-US" sz="2800" dirty="0" smtClean="0">
                <a:ea typeface="ＭＳ 明朝"/>
                <a:cs typeface="Times New Roman"/>
              </a:rPr>
              <a:t>phone (CALM, Surf City Hypnosis)</a:t>
            </a:r>
            <a:endParaRPr lang="en-US" sz="2800" dirty="0">
              <a:ea typeface="ＭＳ 明朝"/>
              <a:cs typeface="Times New Roman"/>
            </a:endParaRPr>
          </a:p>
          <a:p>
            <a:endParaRPr lang="en-US" dirty="0"/>
          </a:p>
        </p:txBody>
      </p:sp>
    </p:spTree>
    <p:extLst>
      <p:ext uri="{BB962C8B-B14F-4D97-AF65-F5344CB8AC3E}">
        <p14:creationId xmlns:p14="http://schemas.microsoft.com/office/powerpoint/2010/main" val="4169140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8044"/>
            <a:ext cx="7772400" cy="1143000"/>
          </a:xfrm>
        </p:spPr>
        <p:txBody>
          <a:bodyPr/>
          <a:lstStyle/>
          <a:p>
            <a:r>
              <a:rPr lang="en-US" sz="4000" dirty="0" smtClean="0">
                <a:solidFill>
                  <a:srgbClr val="F79646"/>
                </a:solidFill>
              </a:rPr>
              <a:t>Diagnostic Presentation</a:t>
            </a:r>
            <a:endParaRPr lang="en-US" sz="4000" dirty="0">
              <a:solidFill>
                <a:srgbClr val="F79646"/>
              </a:solidFill>
            </a:endParaRPr>
          </a:p>
        </p:txBody>
      </p:sp>
      <p:sp>
        <p:nvSpPr>
          <p:cNvPr id="4" name="Rectangle 3"/>
          <p:cNvSpPr/>
          <p:nvPr/>
        </p:nvSpPr>
        <p:spPr>
          <a:xfrm>
            <a:off x="1453444" y="1332088"/>
            <a:ext cx="5531556" cy="5632310"/>
          </a:xfrm>
          <a:prstGeom prst="rect">
            <a:avLst/>
          </a:prstGeom>
        </p:spPr>
        <p:txBody>
          <a:bodyPr wrap="square">
            <a:spAutoFit/>
          </a:bodyPr>
          <a:lstStyle/>
          <a:p>
            <a:pPr lvl="0"/>
            <a:r>
              <a:rPr lang="en-US" sz="2400" dirty="0"/>
              <a:t>ADHD</a:t>
            </a:r>
          </a:p>
          <a:p>
            <a:pPr lvl="0"/>
            <a:r>
              <a:rPr lang="en-US" sz="2400" dirty="0"/>
              <a:t>Bipolar</a:t>
            </a:r>
          </a:p>
          <a:p>
            <a:pPr lvl="0"/>
            <a:r>
              <a:rPr lang="en-US" sz="2400" dirty="0"/>
              <a:t>Borderline Personality Disorder</a:t>
            </a:r>
          </a:p>
          <a:p>
            <a:pPr lvl="0"/>
            <a:r>
              <a:rPr lang="en-US" sz="2400" dirty="0"/>
              <a:t>Conduct Disorder</a:t>
            </a:r>
          </a:p>
          <a:p>
            <a:pPr lvl="0"/>
            <a:r>
              <a:rPr lang="en-US" sz="2400" dirty="0"/>
              <a:t>Generalized Anxiety Disorder</a:t>
            </a:r>
          </a:p>
          <a:p>
            <a:pPr lvl="0"/>
            <a:r>
              <a:rPr lang="en-US" sz="2400" dirty="0"/>
              <a:t>Attachment Disorder</a:t>
            </a:r>
          </a:p>
          <a:p>
            <a:pPr lvl="0"/>
            <a:r>
              <a:rPr lang="en-US" sz="2400" dirty="0"/>
              <a:t>Enuresis, Encopresis</a:t>
            </a:r>
          </a:p>
          <a:p>
            <a:pPr lvl="0"/>
            <a:r>
              <a:rPr lang="en-US" sz="2400" dirty="0"/>
              <a:t>Schizophrenia</a:t>
            </a:r>
          </a:p>
          <a:p>
            <a:pPr lvl="0"/>
            <a:r>
              <a:rPr lang="en-US" sz="2400" dirty="0"/>
              <a:t>Major Depressive Episode/Dysthymia</a:t>
            </a:r>
          </a:p>
          <a:p>
            <a:pPr lvl="0"/>
            <a:r>
              <a:rPr lang="en-US" sz="2400" dirty="0"/>
              <a:t>Oppositional Defiant Disorder</a:t>
            </a:r>
          </a:p>
          <a:p>
            <a:pPr lvl="0"/>
            <a:r>
              <a:rPr lang="en-US" sz="2400" dirty="0"/>
              <a:t>Dissociative Identity Disorder</a:t>
            </a:r>
          </a:p>
          <a:p>
            <a:pPr lvl="0"/>
            <a:r>
              <a:rPr lang="en-US" sz="2400" dirty="0"/>
              <a:t>Eating Disorder</a:t>
            </a:r>
          </a:p>
          <a:p>
            <a:pPr lvl="0"/>
            <a:r>
              <a:rPr lang="en-US" sz="2400" dirty="0"/>
              <a:t>Substance Abuse Disorder</a:t>
            </a:r>
          </a:p>
          <a:p>
            <a:r>
              <a:rPr lang="en-US" sz="2400" dirty="0"/>
              <a:t> </a:t>
            </a:r>
            <a:r>
              <a:rPr lang="en-US" sz="2400" dirty="0">
                <a:solidFill>
                  <a:srgbClr val="DC9E1F"/>
                </a:solidFill>
              </a:rPr>
              <a:t>**** PTSD/Acute Stress Disorder****</a:t>
            </a:r>
          </a:p>
          <a:p>
            <a:pPr>
              <a:buFont typeface="Arial" pitchFamily="34" charset="0"/>
              <a:buChar char="•"/>
              <a:defRPr/>
            </a:pPr>
            <a:endParaRPr lang="en-US" sz="2400" dirty="0">
              <a:solidFill>
                <a:srgbClr val="F79646"/>
              </a:solidFill>
            </a:endParaRPr>
          </a:p>
        </p:txBody>
      </p:sp>
    </p:spTree>
    <p:extLst>
      <p:ext uri="{BB962C8B-B14F-4D97-AF65-F5344CB8AC3E}">
        <p14:creationId xmlns:p14="http://schemas.microsoft.com/office/powerpoint/2010/main" val="7882297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spcBef>
                <a:spcPts val="0"/>
              </a:spcBef>
              <a:spcAft>
                <a:spcPts val="0"/>
              </a:spcAft>
              <a:buFont typeface="Symbol"/>
              <a:buChar char=""/>
            </a:pPr>
            <a:r>
              <a:rPr lang="en-US" sz="3600" dirty="0">
                <a:ea typeface="ＭＳ 明朝"/>
                <a:cs typeface="Times New Roman"/>
              </a:rPr>
              <a:t>Orientating Response</a:t>
            </a:r>
          </a:p>
          <a:p>
            <a:pPr lvl="1">
              <a:spcBef>
                <a:spcPts val="0"/>
              </a:spcBef>
              <a:spcAft>
                <a:spcPts val="0"/>
              </a:spcAft>
              <a:buFont typeface="Courier New"/>
              <a:buChar char="o"/>
            </a:pPr>
            <a:r>
              <a:rPr lang="en-US" sz="3600" dirty="0">
                <a:ea typeface="ＭＳ 明朝"/>
                <a:cs typeface="Times New Roman"/>
              </a:rPr>
              <a:t>lemon, sour candy, hot candy, strong </a:t>
            </a:r>
            <a:r>
              <a:rPr lang="en-US" sz="3600" dirty="0" smtClean="0">
                <a:ea typeface="ＭＳ 明朝"/>
                <a:cs typeface="Times New Roman"/>
              </a:rPr>
              <a:t>mint (taste)</a:t>
            </a:r>
          </a:p>
          <a:p>
            <a:pPr lvl="1">
              <a:spcBef>
                <a:spcPts val="0"/>
              </a:spcBef>
              <a:spcAft>
                <a:spcPts val="0"/>
              </a:spcAft>
              <a:buFont typeface="Courier New"/>
              <a:buChar char="o"/>
            </a:pPr>
            <a:r>
              <a:rPr lang="en-US" sz="3600" dirty="0" smtClean="0">
                <a:ea typeface="ＭＳ 明朝"/>
                <a:cs typeface="Times New Roman"/>
              </a:rPr>
              <a:t>Ice</a:t>
            </a:r>
          </a:p>
          <a:p>
            <a:pPr lvl="1">
              <a:spcBef>
                <a:spcPts val="0"/>
              </a:spcBef>
              <a:spcAft>
                <a:spcPts val="0"/>
              </a:spcAft>
              <a:buFont typeface="Courier New"/>
              <a:buChar char="o"/>
            </a:pPr>
            <a:r>
              <a:rPr lang="en-US" sz="3600" dirty="0" smtClean="0">
                <a:ea typeface="ＭＳ 明朝"/>
                <a:cs typeface="Times New Roman"/>
              </a:rPr>
              <a:t>Essential Oils/candles (strong smell)</a:t>
            </a:r>
            <a:endParaRPr lang="en-US" sz="3600" dirty="0">
              <a:ea typeface="ＭＳ 明朝"/>
              <a:cs typeface="Times New Roman"/>
            </a:endParaRPr>
          </a:p>
          <a:p>
            <a:pPr lvl="1">
              <a:spcBef>
                <a:spcPts val="0"/>
              </a:spcBef>
              <a:spcAft>
                <a:spcPts val="0"/>
              </a:spcAft>
              <a:buFont typeface="Courier New"/>
              <a:buChar char="o"/>
            </a:pPr>
            <a:r>
              <a:rPr lang="en-US" sz="3600" dirty="0" smtClean="0">
                <a:ea typeface="ＭＳ 明朝"/>
                <a:cs typeface="Times New Roman"/>
              </a:rPr>
              <a:t>Cold </a:t>
            </a:r>
            <a:r>
              <a:rPr lang="en-US" sz="3600" dirty="0">
                <a:ea typeface="ＭＳ 明朝"/>
                <a:cs typeface="Times New Roman"/>
              </a:rPr>
              <a:t>shower</a:t>
            </a:r>
          </a:p>
          <a:p>
            <a:endParaRPr lang="en-US" dirty="0"/>
          </a:p>
        </p:txBody>
      </p:sp>
    </p:spTree>
    <p:extLst>
      <p:ext uri="{BB962C8B-B14F-4D97-AF65-F5344CB8AC3E}">
        <p14:creationId xmlns:p14="http://schemas.microsoft.com/office/powerpoint/2010/main" val="370530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spcBef>
                <a:spcPts val="0"/>
              </a:spcBef>
              <a:spcAft>
                <a:spcPts val="0"/>
              </a:spcAft>
              <a:buFont typeface="Arial"/>
              <a:buChar char="•"/>
            </a:pPr>
            <a:r>
              <a:rPr lang="en-US" sz="3600" dirty="0">
                <a:ea typeface="ＭＳ 明朝"/>
                <a:cs typeface="Times New Roman"/>
              </a:rPr>
              <a:t>Grounding</a:t>
            </a:r>
          </a:p>
          <a:p>
            <a:pPr lvl="1">
              <a:spcBef>
                <a:spcPts val="0"/>
              </a:spcBef>
              <a:spcAft>
                <a:spcPts val="0"/>
              </a:spcAft>
              <a:buFont typeface="Courier New"/>
              <a:buChar char="o"/>
            </a:pPr>
            <a:r>
              <a:rPr lang="en-US" sz="3600" dirty="0">
                <a:ea typeface="ＭＳ 明朝"/>
                <a:cs typeface="Times New Roman"/>
              </a:rPr>
              <a:t>talk about themes unrelated to what is causing the stress (distract)</a:t>
            </a:r>
          </a:p>
          <a:p>
            <a:pPr lvl="1">
              <a:spcBef>
                <a:spcPts val="0"/>
              </a:spcBef>
              <a:spcAft>
                <a:spcPts val="0"/>
              </a:spcAft>
              <a:buFont typeface="Courier New"/>
              <a:buChar char="o"/>
            </a:pPr>
            <a:r>
              <a:rPr lang="en-US" sz="3600" dirty="0">
                <a:ea typeface="ＭＳ 明朝"/>
                <a:cs typeface="Times New Roman"/>
              </a:rPr>
              <a:t>five senses (5,4,3,2,1)</a:t>
            </a:r>
          </a:p>
          <a:p>
            <a:pPr lvl="1">
              <a:buFont typeface="Courier New"/>
              <a:buChar char="o"/>
            </a:pPr>
            <a:r>
              <a:rPr lang="en-US" sz="3600" dirty="0">
                <a:ea typeface="ＭＳ 明朝"/>
                <a:cs typeface="Courier New"/>
              </a:rPr>
              <a:t>silly putty/kinetic </a:t>
            </a:r>
            <a:r>
              <a:rPr lang="en-US" sz="3600" dirty="0" smtClean="0">
                <a:ea typeface="ＭＳ 明朝"/>
                <a:cs typeface="Courier New"/>
              </a:rPr>
              <a:t>sand</a:t>
            </a:r>
          </a:p>
          <a:p>
            <a:pPr lvl="1">
              <a:buFont typeface="Courier New"/>
              <a:buChar char="o"/>
            </a:pPr>
            <a:r>
              <a:rPr lang="en-US" sz="3600" dirty="0" smtClean="0">
                <a:ea typeface="ＭＳ 明朝"/>
                <a:cs typeface="Courier New"/>
              </a:rPr>
              <a:t>art/crafts/cooking</a:t>
            </a:r>
            <a:endParaRPr lang="en-US" sz="3600" dirty="0">
              <a:ea typeface="ＭＳ 明朝"/>
              <a:cs typeface="Courier New"/>
            </a:endParaRPr>
          </a:p>
          <a:p>
            <a:endParaRPr lang="en-US" dirty="0"/>
          </a:p>
        </p:txBody>
      </p:sp>
    </p:spTree>
    <p:extLst>
      <p:ext uri="{BB962C8B-B14F-4D97-AF65-F5344CB8AC3E}">
        <p14:creationId xmlns:p14="http://schemas.microsoft.com/office/powerpoint/2010/main" val="890210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709083"/>
            <a:ext cx="7924800" cy="5005917"/>
          </a:xfrm>
        </p:spPr>
        <p:txBody>
          <a:bodyPr/>
          <a:lstStyle/>
          <a:p>
            <a:pPr lvl="0">
              <a:spcBef>
                <a:spcPts val="0"/>
              </a:spcBef>
              <a:spcAft>
                <a:spcPts val="0"/>
              </a:spcAft>
              <a:buFont typeface="Arial"/>
              <a:buChar char="•"/>
            </a:pPr>
            <a:r>
              <a:rPr lang="en-US" sz="3600" dirty="0">
                <a:ea typeface="ＭＳ 明朝"/>
                <a:cs typeface="Times New Roman"/>
              </a:rPr>
              <a:t>Calming/Oxytocin</a:t>
            </a:r>
          </a:p>
          <a:p>
            <a:pPr lvl="1">
              <a:spcBef>
                <a:spcPts val="0"/>
              </a:spcBef>
              <a:spcAft>
                <a:spcPts val="0"/>
              </a:spcAft>
              <a:buFont typeface="Courier New"/>
              <a:buChar char="o"/>
            </a:pPr>
            <a:r>
              <a:rPr lang="en-US" sz="3600" dirty="0">
                <a:ea typeface="ＭＳ 明朝"/>
                <a:cs typeface="Times New Roman"/>
              </a:rPr>
              <a:t>suck on </a:t>
            </a:r>
            <a:r>
              <a:rPr lang="en-US" sz="3600" dirty="0" smtClean="0">
                <a:ea typeface="ＭＳ 明朝"/>
                <a:cs typeface="Times New Roman"/>
              </a:rPr>
              <a:t>chocolate, hot </a:t>
            </a:r>
            <a:r>
              <a:rPr lang="en-US" sz="3600" dirty="0">
                <a:ea typeface="ＭＳ 明朝"/>
                <a:cs typeface="Times New Roman"/>
              </a:rPr>
              <a:t>tea, hot shower, warm bath, candlelight</a:t>
            </a:r>
          </a:p>
          <a:p>
            <a:pPr lvl="1">
              <a:spcBef>
                <a:spcPts val="0"/>
              </a:spcBef>
              <a:spcAft>
                <a:spcPts val="0"/>
              </a:spcAft>
              <a:buFont typeface="Courier New"/>
              <a:buChar char="o"/>
            </a:pPr>
            <a:r>
              <a:rPr lang="en-US" sz="3600" dirty="0">
                <a:ea typeface="ＭＳ 明朝"/>
                <a:cs typeface="Times New Roman"/>
              </a:rPr>
              <a:t>Essential oils (lavender, mint)</a:t>
            </a:r>
          </a:p>
          <a:p>
            <a:pPr lvl="1">
              <a:spcBef>
                <a:spcPts val="0"/>
              </a:spcBef>
              <a:spcAft>
                <a:spcPts val="0"/>
              </a:spcAft>
              <a:buFont typeface="Courier New"/>
              <a:buChar char="o"/>
            </a:pPr>
            <a:r>
              <a:rPr lang="en-US" sz="3600" dirty="0" smtClean="0">
                <a:ea typeface="ＭＳ 明朝"/>
                <a:cs typeface="Times New Roman"/>
              </a:rPr>
              <a:t>Hand </a:t>
            </a:r>
            <a:r>
              <a:rPr lang="en-US" sz="3600" dirty="0">
                <a:ea typeface="ＭＳ 明朝"/>
                <a:cs typeface="Times New Roman"/>
              </a:rPr>
              <a:t>on </a:t>
            </a:r>
            <a:r>
              <a:rPr lang="en-US" sz="3600" dirty="0" smtClean="0">
                <a:ea typeface="ＭＳ 明朝"/>
                <a:cs typeface="Times New Roman"/>
              </a:rPr>
              <a:t>heart</a:t>
            </a:r>
          </a:p>
          <a:p>
            <a:pPr lvl="1">
              <a:spcBef>
                <a:spcPts val="0"/>
              </a:spcBef>
              <a:spcAft>
                <a:spcPts val="0"/>
              </a:spcAft>
              <a:buFont typeface="Courier New"/>
              <a:buChar char="o"/>
            </a:pPr>
            <a:r>
              <a:rPr lang="en-US" sz="3600" dirty="0" smtClean="0">
                <a:ea typeface="ＭＳ 明朝"/>
                <a:cs typeface="Times New Roman"/>
              </a:rPr>
              <a:t>Massage </a:t>
            </a:r>
          </a:p>
          <a:p>
            <a:pPr lvl="1">
              <a:spcBef>
                <a:spcPts val="0"/>
              </a:spcBef>
              <a:spcAft>
                <a:spcPts val="0"/>
              </a:spcAft>
              <a:buFont typeface="Courier New"/>
              <a:buChar char="o"/>
            </a:pPr>
            <a:r>
              <a:rPr lang="en-US" sz="3600" dirty="0" smtClean="0">
                <a:ea typeface="ＭＳ 明朝"/>
                <a:cs typeface="Times New Roman"/>
              </a:rPr>
              <a:t>Meditation/prayer/spiritual practices</a:t>
            </a:r>
          </a:p>
          <a:p>
            <a:pPr lvl="1">
              <a:spcBef>
                <a:spcPts val="0"/>
              </a:spcBef>
              <a:spcAft>
                <a:spcPts val="0"/>
              </a:spcAft>
              <a:buFont typeface="Courier New"/>
              <a:buChar char="o"/>
            </a:pPr>
            <a:r>
              <a:rPr lang="en-US" sz="3600" dirty="0" smtClean="0">
                <a:ea typeface="ＭＳ 明朝"/>
                <a:cs typeface="Times New Roman"/>
              </a:rPr>
              <a:t>Music</a:t>
            </a:r>
            <a:endParaRPr lang="en-US" sz="3600" dirty="0">
              <a:ea typeface="ＭＳ 明朝"/>
              <a:cs typeface="Times New Roman"/>
            </a:endParaRPr>
          </a:p>
          <a:p>
            <a:endParaRPr lang="en-US" dirty="0"/>
          </a:p>
        </p:txBody>
      </p:sp>
    </p:spTree>
    <p:extLst>
      <p:ext uri="{BB962C8B-B14F-4D97-AF65-F5344CB8AC3E}">
        <p14:creationId xmlns:p14="http://schemas.microsoft.com/office/powerpoint/2010/main" val="3710114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tation.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272986" y="1100667"/>
            <a:ext cx="8871014" cy="4614333"/>
          </a:xfrm>
        </p:spPr>
      </p:pic>
    </p:spTree>
    <p:extLst>
      <p:ext uri="{BB962C8B-B14F-4D97-AF65-F5344CB8AC3E}">
        <p14:creationId xmlns:p14="http://schemas.microsoft.com/office/powerpoint/2010/main" val="41817881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tand By Me _ Playing For Change _ Song Around the World.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44</a:t>
            </a:fld>
            <a:endParaRPr lang="en-US"/>
          </a:p>
        </p:txBody>
      </p:sp>
    </p:spTree>
    <p:extLst>
      <p:ext uri="{BB962C8B-B14F-4D97-AF65-F5344CB8AC3E}">
        <p14:creationId xmlns:p14="http://schemas.microsoft.com/office/powerpoint/2010/main" val="3019823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8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 model cont.</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92500" lnSpcReduction="10000"/>
          </a:bodyPr>
          <a:lstStyle/>
          <a:p>
            <a:pPr marL="0" indent="0" algn="ctr">
              <a:buNone/>
            </a:pPr>
            <a:r>
              <a:rPr lang="en-US" sz="3200" b="1" dirty="0" smtClean="0">
                <a:solidFill>
                  <a:srgbClr val="F79646"/>
                </a:solidFill>
              </a:rPr>
              <a:t>V</a:t>
            </a:r>
            <a:r>
              <a:rPr lang="en-US" sz="3200" b="1" dirty="0">
                <a:solidFill>
                  <a:srgbClr val="F79646"/>
                </a:solidFill>
              </a:rPr>
              <a:t>=VALIDATE</a:t>
            </a:r>
            <a:r>
              <a:rPr lang="en-US" sz="3200" dirty="0">
                <a:solidFill>
                  <a:srgbClr val="F79646"/>
                </a:solidFill>
              </a:rPr>
              <a:t> a</a:t>
            </a:r>
            <a:r>
              <a:rPr lang="en-US" sz="3200" dirty="0" smtClean="0">
                <a:solidFill>
                  <a:srgbClr val="F79646"/>
                </a:solidFill>
              </a:rPr>
              <a:t>nger </a:t>
            </a:r>
            <a:r>
              <a:rPr lang="en-US" sz="3200" dirty="0">
                <a:solidFill>
                  <a:srgbClr val="F79646"/>
                </a:solidFill>
              </a:rPr>
              <a:t>and g</a:t>
            </a:r>
            <a:r>
              <a:rPr lang="en-US" sz="3200" dirty="0" smtClean="0">
                <a:solidFill>
                  <a:srgbClr val="F79646"/>
                </a:solidFill>
              </a:rPr>
              <a:t>rief</a:t>
            </a:r>
            <a:endParaRPr lang="en-US" sz="3200" dirty="0">
              <a:solidFill>
                <a:srgbClr val="F79646"/>
              </a:solidFill>
            </a:endParaRPr>
          </a:p>
          <a:p>
            <a:endParaRPr lang="en-US" sz="2800" dirty="0" smtClean="0"/>
          </a:p>
          <a:p>
            <a:r>
              <a:rPr lang="en-US" sz="2800" dirty="0" smtClean="0"/>
              <a:t>Allow survivor </a:t>
            </a:r>
            <a:r>
              <a:rPr lang="en-US" sz="2800" dirty="0"/>
              <a:t>to think, feel, and speak no matter how unpleasant the thoughts/</a:t>
            </a:r>
            <a:r>
              <a:rPr lang="en-US" sz="2800" dirty="0" smtClean="0"/>
              <a:t>feelings are to you </a:t>
            </a:r>
          </a:p>
          <a:p>
            <a:r>
              <a:rPr lang="en-US" sz="2800" dirty="0" smtClean="0"/>
              <a:t>Hold Space</a:t>
            </a:r>
            <a:endParaRPr lang="en-US" sz="2800" dirty="0"/>
          </a:p>
          <a:p>
            <a:r>
              <a:rPr lang="en-US" sz="2800" dirty="0"/>
              <a:t>Validate injustice, hurt, anger, and </a:t>
            </a:r>
            <a:r>
              <a:rPr lang="en-US" sz="2800" dirty="0" smtClean="0"/>
              <a:t>loss </a:t>
            </a:r>
            <a:endParaRPr lang="en-US" sz="2800" dirty="0"/>
          </a:p>
          <a:p>
            <a:r>
              <a:rPr lang="en-US" sz="2800" dirty="0"/>
              <a:t>Spiral Model: </a:t>
            </a:r>
            <a:r>
              <a:rPr lang="en-US" sz="2800" dirty="0" smtClean="0"/>
              <a:t>healing </a:t>
            </a:r>
            <a:r>
              <a:rPr lang="en-US" sz="2800" dirty="0"/>
              <a:t>from anger and grief is a </a:t>
            </a:r>
            <a:r>
              <a:rPr lang="en-US" sz="2800" dirty="0" smtClean="0"/>
              <a:t>long, sometimes lifelong, process</a:t>
            </a:r>
            <a:endParaRPr lang="en-US" sz="2800" dirty="0"/>
          </a:p>
          <a:p>
            <a:r>
              <a:rPr lang="en-US" sz="2800" dirty="0"/>
              <a:t>Avoid </a:t>
            </a:r>
            <a:r>
              <a:rPr lang="en-US" sz="2800" dirty="0" smtClean="0"/>
              <a:t>bypass</a:t>
            </a:r>
            <a:r>
              <a:rPr lang="en-US" sz="2800" dirty="0"/>
              <a:t> </a:t>
            </a:r>
            <a:r>
              <a:rPr lang="en-US" sz="2800" dirty="0" smtClean="0"/>
              <a:t>(forgiveness/denial, minimization)</a:t>
            </a:r>
            <a:endParaRPr lang="en-US" sz="2800" dirty="0"/>
          </a:p>
          <a:p>
            <a:endParaRPr lang="en-US" sz="2800" dirty="0"/>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45</a:t>
            </a:fld>
            <a:endParaRPr lang="en-US"/>
          </a:p>
        </p:txBody>
      </p:sp>
    </p:spTree>
    <p:extLst>
      <p:ext uri="{BB962C8B-B14F-4D97-AF65-F5344CB8AC3E}">
        <p14:creationId xmlns:p14="http://schemas.microsoft.com/office/powerpoint/2010/main" val="33605816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 model cont.</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pPr marL="0" indent="0" algn="ctr">
              <a:buNone/>
            </a:pPr>
            <a:r>
              <a:rPr lang="en-US" sz="3200" b="1" dirty="0">
                <a:solidFill>
                  <a:srgbClr val="F79646"/>
                </a:solidFill>
              </a:rPr>
              <a:t>E=</a:t>
            </a:r>
            <a:r>
              <a:rPr lang="en-US" sz="3200" b="1" dirty="0" smtClean="0">
                <a:solidFill>
                  <a:srgbClr val="F79646"/>
                </a:solidFill>
              </a:rPr>
              <a:t>EMPOWER: promote resiliency</a:t>
            </a:r>
          </a:p>
          <a:p>
            <a:r>
              <a:rPr lang="en-US" sz="3200" dirty="0" smtClean="0"/>
              <a:t>Acceptance </a:t>
            </a:r>
            <a:r>
              <a:rPr lang="en-US" sz="3200" dirty="0"/>
              <a:t>of what has happened without </a:t>
            </a:r>
            <a:r>
              <a:rPr lang="en-US" sz="3200" dirty="0" smtClean="0"/>
              <a:t>shame</a:t>
            </a:r>
          </a:p>
          <a:p>
            <a:r>
              <a:rPr lang="en-US" sz="3200" dirty="0" smtClean="0"/>
              <a:t>“once”, “sometimes”, “often” </a:t>
            </a:r>
            <a:r>
              <a:rPr lang="en-US" sz="2800" dirty="0" smtClean="0"/>
              <a:t>(language matters)</a:t>
            </a:r>
            <a:endParaRPr lang="en-US" sz="2800" dirty="0"/>
          </a:p>
          <a:p>
            <a:r>
              <a:rPr lang="en-US" sz="3200" dirty="0"/>
              <a:t>Find meaning in </a:t>
            </a:r>
            <a:r>
              <a:rPr lang="en-US" sz="3200" dirty="0" smtClean="0"/>
              <a:t>suffering</a:t>
            </a:r>
            <a:endParaRPr lang="en-US" sz="3200" dirty="0"/>
          </a:p>
          <a:p>
            <a:r>
              <a:rPr lang="en-US" sz="3200" dirty="0" smtClean="0"/>
              <a:t>Foster </a:t>
            </a:r>
            <a:r>
              <a:rPr lang="en-US" sz="3200" dirty="0"/>
              <a:t>future </a:t>
            </a:r>
            <a:r>
              <a:rPr lang="en-US" sz="3200" dirty="0" smtClean="0"/>
              <a:t>thinking</a:t>
            </a:r>
            <a:endParaRPr lang="en-US" sz="3200" dirty="0"/>
          </a:p>
          <a:p>
            <a:r>
              <a:rPr lang="en-US" sz="3200" dirty="0" smtClean="0"/>
              <a:t>Focus on </a:t>
            </a:r>
            <a:r>
              <a:rPr lang="en-US" sz="3200" dirty="0"/>
              <a:t>identity beyond the </a:t>
            </a:r>
            <a:r>
              <a:rPr lang="en-US" sz="3200" dirty="0" smtClean="0"/>
              <a:t>trauma </a:t>
            </a:r>
            <a:endParaRPr lang="en-US" sz="3200" dirty="0"/>
          </a:p>
          <a:p>
            <a:pPr marL="0" indent="0">
              <a:buNone/>
            </a:pPr>
            <a:endParaRPr lang="en-US" dirty="0"/>
          </a:p>
        </p:txBody>
      </p:sp>
      <p:sp>
        <p:nvSpPr>
          <p:cNvPr id="4" name="Footer Placeholder 3"/>
          <p:cNvSpPr>
            <a:spLocks noGrp="1"/>
          </p:cNvSpPr>
          <p:nvPr>
            <p:ph type="ftr" sz="quarter" idx="11"/>
          </p:nvPr>
        </p:nvSpPr>
        <p:spPr/>
        <p:txBody>
          <a:bodyPr/>
          <a:lstStyle/>
          <a:p>
            <a:r>
              <a:rPr lang="fr-FR" smtClean="0"/>
              <a:t>Bonnie L. Martin, LPC    2014</a:t>
            </a:r>
            <a:endParaRPr lang="en-US"/>
          </a:p>
        </p:txBody>
      </p:sp>
      <p:sp>
        <p:nvSpPr>
          <p:cNvPr id="5" name="Slide Number Placeholder 4"/>
          <p:cNvSpPr>
            <a:spLocks noGrp="1"/>
          </p:cNvSpPr>
          <p:nvPr>
            <p:ph type="sldNum" sz="quarter" idx="12"/>
          </p:nvPr>
        </p:nvSpPr>
        <p:spPr/>
        <p:txBody>
          <a:bodyPr/>
          <a:lstStyle/>
          <a:p>
            <a:fld id="{4B994E25-ED21-5047-BAD2-87795B7E2A81}" type="slidenum">
              <a:rPr lang="en-US" smtClean="0"/>
              <a:t>46</a:t>
            </a:fld>
            <a:endParaRPr lang="en-US"/>
          </a:p>
        </p:txBody>
      </p:sp>
    </p:spTree>
    <p:extLst>
      <p:ext uri="{BB962C8B-B14F-4D97-AF65-F5344CB8AC3E}">
        <p14:creationId xmlns:p14="http://schemas.microsoft.com/office/powerpoint/2010/main" val="104327052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on Three </a:t>
            </a:r>
            <a:r>
              <a:rPr lang="en-US" dirty="0" err="1" smtClean="0"/>
              <a:t>Rs</a:t>
            </a:r>
            <a:r>
              <a:rPr lang="en-US" dirty="0" smtClean="0"/>
              <a:t>:</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92500" lnSpcReduction="10000"/>
          </a:bodyPr>
          <a:lstStyle/>
          <a:p>
            <a:r>
              <a:rPr lang="en-US" sz="4400" dirty="0" smtClean="0">
                <a:solidFill>
                  <a:srgbClr val="F79646"/>
                </a:solidFill>
              </a:rPr>
              <a:t>Responsibility</a:t>
            </a:r>
          </a:p>
          <a:p>
            <a:pPr marL="0" indent="0">
              <a:buNone/>
            </a:pPr>
            <a:r>
              <a:rPr lang="en-US" sz="4000" i="1" dirty="0" smtClean="0"/>
              <a:t>Responsible </a:t>
            </a:r>
            <a:r>
              <a:rPr lang="en-US" sz="3500" i="1" dirty="0" smtClean="0"/>
              <a:t>to not Responsible for </a:t>
            </a:r>
          </a:p>
          <a:p>
            <a:r>
              <a:rPr lang="en-US" sz="4400" dirty="0" smtClean="0">
                <a:solidFill>
                  <a:srgbClr val="F79646"/>
                </a:solidFill>
              </a:rPr>
              <a:t>Reconciliation</a:t>
            </a:r>
          </a:p>
          <a:p>
            <a:pPr marL="0" indent="0">
              <a:buNone/>
            </a:pPr>
            <a:r>
              <a:rPr lang="en-US" sz="4000" i="1" dirty="0" smtClean="0"/>
              <a:t>Reconciling </a:t>
            </a:r>
            <a:r>
              <a:rPr lang="en-US" sz="3500" i="1" dirty="0" smtClean="0"/>
              <a:t>what should not be with what is</a:t>
            </a:r>
          </a:p>
          <a:p>
            <a:r>
              <a:rPr lang="en-US" sz="4400" dirty="0" smtClean="0">
                <a:solidFill>
                  <a:srgbClr val="FEB623"/>
                </a:solidFill>
              </a:rPr>
              <a:t>Resiliency</a:t>
            </a:r>
          </a:p>
          <a:p>
            <a:pPr marL="0" indent="0">
              <a:buNone/>
            </a:pPr>
            <a:r>
              <a:rPr lang="en-US" sz="4400" i="1" dirty="0" smtClean="0">
                <a:solidFill>
                  <a:srgbClr val="FFFFFF"/>
                </a:solidFill>
              </a:rPr>
              <a:t>Resiliency </a:t>
            </a:r>
            <a:r>
              <a:rPr lang="en-US" sz="3500" i="1" dirty="0" smtClean="0">
                <a:solidFill>
                  <a:srgbClr val="FFFFFF"/>
                </a:solidFill>
              </a:rPr>
              <a:t>results from adversity</a:t>
            </a:r>
            <a:endParaRPr lang="en-US" sz="3500" i="1" dirty="0">
              <a:solidFill>
                <a:srgbClr val="FFFFFF"/>
              </a:solidFill>
            </a:endParaRPr>
          </a:p>
        </p:txBody>
      </p:sp>
    </p:spTree>
    <p:extLst>
      <p:ext uri="{BB962C8B-B14F-4D97-AF65-F5344CB8AC3E}">
        <p14:creationId xmlns:p14="http://schemas.microsoft.com/office/powerpoint/2010/main" val="293145301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pPr marL="0" indent="0">
              <a:buNone/>
            </a:pPr>
            <a:endParaRPr lang="en-US" sz="5400" dirty="0" smtClean="0"/>
          </a:p>
          <a:p>
            <a:pPr marL="0" indent="0" algn="ctr">
              <a:buNone/>
            </a:pPr>
            <a:r>
              <a:rPr lang="en-US" sz="5400" dirty="0" smtClean="0"/>
              <a:t>Sponge </a:t>
            </a:r>
            <a:r>
              <a:rPr lang="en-US" sz="5400" dirty="0" err="1" smtClean="0"/>
              <a:t>vs</a:t>
            </a:r>
            <a:r>
              <a:rPr lang="en-US" sz="5400" dirty="0" smtClean="0"/>
              <a:t> mirror</a:t>
            </a:r>
            <a:endParaRPr lang="en-US" sz="5400" dirty="0"/>
          </a:p>
        </p:txBody>
      </p:sp>
    </p:spTree>
    <p:extLst>
      <p:ext uri="{BB962C8B-B14F-4D97-AF65-F5344CB8AC3E}">
        <p14:creationId xmlns:p14="http://schemas.microsoft.com/office/powerpoint/2010/main" val="31117444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pongesaturated.jpg"/>
          <p:cNvPicPr>
            <a:picLocks noGrp="1" noChangeAspect="1"/>
          </p:cNvPicPr>
          <p:nvPr>
            <p:ph idx="4294967295"/>
          </p:nvPr>
        </p:nvPicPr>
        <p:blipFill>
          <a:blip r:embed="rId2">
            <a:extLst>
              <a:ext uri="{28A0092B-C50C-407E-A947-70E740481C1C}">
                <a14:useLocalDpi xmlns:a14="http://schemas.microsoft.com/office/drawing/2010/main" val="0"/>
              </a:ext>
            </a:extLst>
          </a:blip>
          <a:srcRect l="-25822" r="-25822"/>
          <a:stretch>
            <a:fillRect/>
          </a:stretch>
        </p:blipFill>
        <p:spPr>
          <a:xfrm>
            <a:off x="-486747" y="0"/>
            <a:ext cx="9630747" cy="6421311"/>
          </a:xfrm>
          <a:prstGeom prst="rect">
            <a:avLst/>
          </a:prstGeom>
        </p:spPr>
      </p:pic>
    </p:spTree>
    <p:extLst>
      <p:ext uri="{BB962C8B-B14F-4D97-AF65-F5344CB8AC3E}">
        <p14:creationId xmlns:p14="http://schemas.microsoft.com/office/powerpoint/2010/main" val="19248786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5000"/>
            <a:ext cx="7772400" cy="931333"/>
          </a:xfrm>
        </p:spPr>
        <p:txBody>
          <a:bodyPr>
            <a:normAutofit/>
          </a:bodyPr>
          <a:lstStyle/>
          <a:p>
            <a:r>
              <a:rPr lang="en-US" dirty="0" smtClean="0">
                <a:solidFill>
                  <a:srgbClr val="F79646"/>
                </a:solidFill>
              </a:rPr>
              <a:t>Definition </a:t>
            </a:r>
            <a:r>
              <a:rPr lang="en-US" dirty="0">
                <a:solidFill>
                  <a:srgbClr val="F79646"/>
                </a:solidFill>
              </a:rPr>
              <a:t>of </a:t>
            </a:r>
            <a:r>
              <a:rPr lang="en-US" dirty="0" smtClean="0">
                <a:solidFill>
                  <a:srgbClr val="F79646"/>
                </a:solidFill>
              </a:rPr>
              <a:t>Complex </a:t>
            </a:r>
            <a:r>
              <a:rPr lang="en-US" dirty="0">
                <a:solidFill>
                  <a:srgbClr val="F79646"/>
                </a:solidFill>
              </a:rPr>
              <a:t>PTSD </a:t>
            </a:r>
          </a:p>
        </p:txBody>
      </p:sp>
      <p:sp>
        <p:nvSpPr>
          <p:cNvPr id="4" name="Rectangle 3"/>
          <p:cNvSpPr/>
          <p:nvPr/>
        </p:nvSpPr>
        <p:spPr>
          <a:xfrm>
            <a:off x="338667" y="1752600"/>
            <a:ext cx="7938559" cy="5386090"/>
          </a:xfrm>
          <a:prstGeom prst="rect">
            <a:avLst/>
          </a:prstGeom>
        </p:spPr>
        <p:txBody>
          <a:bodyPr wrap="square">
            <a:spAutoFit/>
          </a:bodyPr>
          <a:lstStyle/>
          <a:p>
            <a:pPr marL="342900" indent="-342900">
              <a:buFont typeface="Arial"/>
              <a:buChar char="•"/>
            </a:pPr>
            <a:r>
              <a:rPr lang="en-US" sz="2400" dirty="0" smtClean="0">
                <a:latin typeface="Calibri"/>
                <a:cs typeface="Calibri"/>
              </a:rPr>
              <a:t>Includes </a:t>
            </a:r>
            <a:r>
              <a:rPr lang="en-US" sz="2400" dirty="0">
                <a:latin typeface="Calibri"/>
                <a:cs typeface="Calibri"/>
              </a:rPr>
              <a:t>the core symptoms of PTSD (</a:t>
            </a:r>
            <a:r>
              <a:rPr lang="en-US" sz="2400" dirty="0">
                <a:solidFill>
                  <a:srgbClr val="F79646"/>
                </a:solidFill>
                <a:latin typeface="Calibri"/>
                <a:cs typeface="Calibri"/>
              </a:rPr>
              <a:t>re- </a:t>
            </a:r>
            <a:r>
              <a:rPr lang="en-US" sz="2400" dirty="0" smtClean="0">
                <a:solidFill>
                  <a:srgbClr val="F79646"/>
                </a:solidFill>
                <a:latin typeface="Calibri"/>
                <a:cs typeface="Calibri"/>
              </a:rPr>
              <a:t>experiencing</a:t>
            </a:r>
            <a:r>
              <a:rPr lang="en-US" sz="2400" dirty="0">
                <a:solidFill>
                  <a:srgbClr val="F79646"/>
                </a:solidFill>
                <a:latin typeface="Calibri"/>
                <a:cs typeface="Calibri"/>
              </a:rPr>
              <a:t>, avoidance/numbing, and </a:t>
            </a:r>
            <a:r>
              <a:rPr lang="en-US" sz="2400" dirty="0" smtClean="0">
                <a:solidFill>
                  <a:srgbClr val="F79646"/>
                </a:solidFill>
                <a:latin typeface="Calibri"/>
                <a:cs typeface="Calibri"/>
              </a:rPr>
              <a:t>hyper-arousal</a:t>
            </a:r>
            <a:r>
              <a:rPr lang="en-US" sz="2400" dirty="0" smtClean="0">
                <a:latin typeface="Calibri"/>
                <a:cs typeface="Calibri"/>
              </a:rPr>
              <a:t>) </a:t>
            </a:r>
          </a:p>
          <a:p>
            <a:pPr marL="285750" indent="-285750">
              <a:buFont typeface="Arial"/>
              <a:buChar char="•"/>
            </a:pPr>
            <a:r>
              <a:rPr lang="en-US" sz="2400" dirty="0">
                <a:latin typeface="Calibri"/>
                <a:cs typeface="Calibri"/>
              </a:rPr>
              <a:t>I</a:t>
            </a:r>
            <a:r>
              <a:rPr lang="en-US" sz="2400" dirty="0" smtClean="0">
                <a:latin typeface="Calibri"/>
                <a:cs typeface="Calibri"/>
              </a:rPr>
              <a:t>n </a:t>
            </a:r>
            <a:r>
              <a:rPr lang="en-US" sz="2400" dirty="0">
                <a:latin typeface="Calibri"/>
                <a:cs typeface="Calibri"/>
              </a:rPr>
              <a:t>conjunction with a range of </a:t>
            </a:r>
          </a:p>
          <a:p>
            <a:r>
              <a:rPr lang="en-US" sz="2400" dirty="0" smtClean="0">
                <a:latin typeface="Calibri"/>
                <a:cs typeface="Calibri"/>
              </a:rPr>
              <a:t>disturbances </a:t>
            </a:r>
            <a:r>
              <a:rPr lang="en-US" sz="2400" dirty="0">
                <a:latin typeface="Calibri"/>
                <a:cs typeface="Calibri"/>
              </a:rPr>
              <a:t>in self-regulatory </a:t>
            </a:r>
            <a:r>
              <a:rPr lang="en-US" sz="2400" dirty="0" smtClean="0">
                <a:latin typeface="Calibri"/>
                <a:cs typeface="Calibri"/>
              </a:rPr>
              <a:t>capacities grouped </a:t>
            </a:r>
            <a:r>
              <a:rPr lang="en-US" sz="2400" dirty="0">
                <a:latin typeface="Calibri"/>
                <a:cs typeface="Calibri"/>
              </a:rPr>
              <a:t>into five broad domains</a:t>
            </a:r>
            <a:r>
              <a:rPr lang="en-US" sz="2400" dirty="0" smtClean="0">
                <a:latin typeface="Calibri"/>
                <a:cs typeface="Calibri"/>
              </a:rPr>
              <a:t>:</a:t>
            </a:r>
          </a:p>
          <a:p>
            <a:r>
              <a:rPr lang="en-US" sz="2400" dirty="0" smtClean="0">
                <a:solidFill>
                  <a:srgbClr val="F79646"/>
                </a:solidFill>
                <a:latin typeface="Calibri"/>
                <a:cs typeface="Calibri"/>
              </a:rPr>
              <a:t>(</a:t>
            </a:r>
            <a:r>
              <a:rPr lang="en-US" sz="2400" dirty="0">
                <a:solidFill>
                  <a:srgbClr val="F79646"/>
                </a:solidFill>
                <a:latin typeface="Calibri"/>
                <a:cs typeface="Calibri"/>
              </a:rPr>
              <a:t>a</a:t>
            </a:r>
            <a:r>
              <a:rPr lang="en-US" sz="2400" dirty="0" smtClean="0">
                <a:solidFill>
                  <a:srgbClr val="F79646"/>
                </a:solidFill>
                <a:latin typeface="Calibri"/>
                <a:cs typeface="Calibri"/>
              </a:rPr>
              <a:t>) emotion </a:t>
            </a:r>
            <a:r>
              <a:rPr lang="en-US" sz="2400" dirty="0">
                <a:solidFill>
                  <a:srgbClr val="F79646"/>
                </a:solidFill>
                <a:latin typeface="Calibri"/>
                <a:cs typeface="Calibri"/>
              </a:rPr>
              <a:t>regulation difficulties, </a:t>
            </a:r>
            <a:endParaRPr lang="en-US" sz="2400" dirty="0" smtClean="0">
              <a:solidFill>
                <a:srgbClr val="F79646"/>
              </a:solidFill>
              <a:latin typeface="Calibri"/>
              <a:cs typeface="Calibri"/>
            </a:endParaRPr>
          </a:p>
          <a:p>
            <a:r>
              <a:rPr lang="en-US" sz="2400" dirty="0" smtClean="0">
                <a:solidFill>
                  <a:srgbClr val="F79646"/>
                </a:solidFill>
                <a:latin typeface="Calibri"/>
                <a:cs typeface="Calibri"/>
              </a:rPr>
              <a:t>(</a:t>
            </a:r>
            <a:r>
              <a:rPr lang="en-US" sz="2400" dirty="0">
                <a:solidFill>
                  <a:srgbClr val="F79646"/>
                </a:solidFill>
                <a:latin typeface="Calibri"/>
                <a:cs typeface="Calibri"/>
              </a:rPr>
              <a:t>b) disturbances in relational capacities</a:t>
            </a:r>
            <a:r>
              <a:rPr lang="en-US" sz="2400" dirty="0" smtClean="0">
                <a:solidFill>
                  <a:srgbClr val="F79646"/>
                </a:solidFill>
                <a:latin typeface="Calibri"/>
                <a:cs typeface="Calibri"/>
              </a:rPr>
              <a:t>,</a:t>
            </a:r>
          </a:p>
          <a:p>
            <a:r>
              <a:rPr lang="en-US" sz="2400" dirty="0" smtClean="0">
                <a:solidFill>
                  <a:srgbClr val="F79646"/>
                </a:solidFill>
                <a:latin typeface="Calibri"/>
                <a:cs typeface="Calibri"/>
              </a:rPr>
              <a:t>(</a:t>
            </a:r>
            <a:r>
              <a:rPr lang="en-US" sz="2400" dirty="0">
                <a:solidFill>
                  <a:srgbClr val="F79646"/>
                </a:solidFill>
                <a:latin typeface="Calibri"/>
                <a:cs typeface="Calibri"/>
              </a:rPr>
              <a:t>c) alterations in attention and consciousness (e.g., dissociation), </a:t>
            </a:r>
            <a:endParaRPr lang="en-US" sz="2400" dirty="0" smtClean="0">
              <a:solidFill>
                <a:srgbClr val="F79646"/>
              </a:solidFill>
              <a:latin typeface="Calibri"/>
              <a:cs typeface="Calibri"/>
            </a:endParaRPr>
          </a:p>
          <a:p>
            <a:r>
              <a:rPr lang="en-US" sz="2400" dirty="0" smtClean="0">
                <a:solidFill>
                  <a:srgbClr val="F79646"/>
                </a:solidFill>
                <a:latin typeface="Calibri"/>
                <a:cs typeface="Calibri"/>
              </a:rPr>
              <a:t>(</a:t>
            </a:r>
            <a:r>
              <a:rPr lang="en-US" sz="2400" dirty="0">
                <a:solidFill>
                  <a:srgbClr val="F79646"/>
                </a:solidFill>
                <a:latin typeface="Calibri"/>
                <a:cs typeface="Calibri"/>
              </a:rPr>
              <a:t>d) adversely affected belief systems, and </a:t>
            </a:r>
            <a:endParaRPr lang="en-US" sz="2400" dirty="0" smtClean="0">
              <a:solidFill>
                <a:srgbClr val="F79646"/>
              </a:solidFill>
              <a:latin typeface="Calibri"/>
              <a:cs typeface="Calibri"/>
            </a:endParaRPr>
          </a:p>
          <a:p>
            <a:r>
              <a:rPr lang="en-US" sz="2400" dirty="0" smtClean="0">
                <a:solidFill>
                  <a:srgbClr val="F79646"/>
                </a:solidFill>
                <a:latin typeface="Calibri"/>
                <a:cs typeface="Calibri"/>
              </a:rPr>
              <a:t>(</a:t>
            </a:r>
            <a:r>
              <a:rPr lang="en-US" sz="2400" dirty="0">
                <a:solidFill>
                  <a:srgbClr val="F79646"/>
                </a:solidFill>
                <a:latin typeface="Calibri"/>
                <a:cs typeface="Calibri"/>
              </a:rPr>
              <a:t>e) somatic distress or disorganization. </a:t>
            </a:r>
            <a:endParaRPr lang="en-US" sz="2400" dirty="0" smtClean="0">
              <a:solidFill>
                <a:srgbClr val="F79646"/>
              </a:solidFill>
              <a:latin typeface="Calibri"/>
              <a:cs typeface="Calibri"/>
            </a:endParaRPr>
          </a:p>
          <a:p>
            <a:endParaRPr lang="en-US" sz="2400" dirty="0">
              <a:latin typeface="Calibri"/>
              <a:cs typeface="Calibri"/>
            </a:endParaRPr>
          </a:p>
          <a:p>
            <a:r>
              <a:rPr lang="en-US" sz="1600" dirty="0"/>
              <a:t>ISTSS Expert Consensus Treatment Guidelines for Complex PTSD in Adults </a:t>
            </a:r>
          </a:p>
          <a:p>
            <a:r>
              <a:rPr lang="en-US" sz="1600" dirty="0"/>
              <a:t>November 2012</a:t>
            </a:r>
          </a:p>
          <a:p>
            <a:endParaRPr lang="en-US" sz="2400" dirty="0">
              <a:latin typeface="Calibri"/>
              <a:cs typeface="Calibri"/>
            </a:endParaRPr>
          </a:p>
        </p:txBody>
      </p:sp>
    </p:spTree>
    <p:extLst>
      <p:ext uri="{BB962C8B-B14F-4D97-AF65-F5344CB8AC3E}">
        <p14:creationId xmlns:p14="http://schemas.microsoft.com/office/powerpoint/2010/main" val="30296194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rcRect t="12190" b="12190"/>
          <a:stretch>
            <a:fillRect/>
          </a:stretch>
        </p:blipFill>
        <p:spPr>
          <a:xfrm>
            <a:off x="0" y="1092200"/>
            <a:ext cx="9144000" cy="5028848"/>
          </a:xfrm>
          <a:prstGeom prst="rect">
            <a:avLst/>
          </a:prstGeom>
        </p:spPr>
      </p:pic>
    </p:spTree>
    <p:extLst>
      <p:ext uri="{BB962C8B-B14F-4D97-AF65-F5344CB8AC3E}">
        <p14:creationId xmlns:p14="http://schemas.microsoft.com/office/powerpoint/2010/main" val="24670134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98475" y="94130"/>
            <a:ext cx="8147051" cy="1075560"/>
          </a:xfrm>
        </p:spPr>
        <p:txBody>
          <a:bodyPr/>
          <a:lstStyle/>
          <a:p>
            <a:pPr eaLnBrk="1" hangingPunct="1"/>
            <a:r>
              <a:rPr lang="en-US" dirty="0" smtClean="0">
                <a:latin typeface="Calibri" charset="0"/>
              </a:rPr>
              <a:t>Stress</a:t>
            </a:r>
            <a:r>
              <a:rPr lang="en-US" dirty="0">
                <a:latin typeface="Calibri" charset="0"/>
              </a:rPr>
              <a:t> </a:t>
            </a:r>
            <a:r>
              <a:rPr lang="en-US" dirty="0" smtClean="0">
                <a:latin typeface="Calibri" charset="0"/>
              </a:rPr>
              <a:t>and the Brain</a:t>
            </a:r>
            <a:endParaRPr lang="en-US" dirty="0">
              <a:latin typeface="Calibri" charset="0"/>
            </a:endParaRPr>
          </a:p>
        </p:txBody>
      </p:sp>
      <p:sp>
        <p:nvSpPr>
          <p:cNvPr id="2" name="Footer Placeholder 1"/>
          <p:cNvSpPr>
            <a:spLocks noGrp="1"/>
          </p:cNvSpPr>
          <p:nvPr>
            <p:ph type="ftr" sz="quarter" idx="11"/>
          </p:nvPr>
        </p:nvSpPr>
        <p:spPr/>
        <p:txBody>
          <a:bodyPr/>
          <a:lstStyle/>
          <a:p>
            <a:r>
              <a:rPr lang="en-US" dirty="0" smtClean="0"/>
              <a:t>Bonnie L. Martin, LPC    2014</a:t>
            </a:r>
            <a:endParaRPr lang="en-US" dirty="0"/>
          </a:p>
        </p:txBody>
      </p:sp>
      <p:sp>
        <p:nvSpPr>
          <p:cNvPr id="3" name="Slide Number Placeholder 2"/>
          <p:cNvSpPr>
            <a:spLocks noGrp="1"/>
          </p:cNvSpPr>
          <p:nvPr>
            <p:ph type="sldNum" sz="quarter" idx="12"/>
          </p:nvPr>
        </p:nvSpPr>
        <p:spPr/>
        <p:txBody>
          <a:bodyPr/>
          <a:lstStyle/>
          <a:p>
            <a:fld id="{4B994E25-ED21-5047-BAD2-87795B7E2A81}" type="slidenum">
              <a:rPr lang="en-US" smtClean="0"/>
              <a:t>6</a:t>
            </a:fld>
            <a:endParaRPr lang="en-US"/>
          </a:p>
        </p:txBody>
      </p:sp>
      <p:sp>
        <p:nvSpPr>
          <p:cNvPr id="4" name="Bent Arrow 3"/>
          <p:cNvSpPr/>
          <p:nvPr/>
        </p:nvSpPr>
        <p:spPr>
          <a:xfrm>
            <a:off x="1435100" y="1504950"/>
            <a:ext cx="1549400" cy="11731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8" name="Bent Arrow 7"/>
          <p:cNvSpPr/>
          <p:nvPr/>
        </p:nvSpPr>
        <p:spPr>
          <a:xfrm rot="5400000">
            <a:off x="5894388" y="1520825"/>
            <a:ext cx="1195387" cy="14017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3556" name="TextBox 8"/>
          <p:cNvSpPr txBox="1">
            <a:spLocks noChangeArrowheads="1"/>
          </p:cNvSpPr>
          <p:nvPr/>
        </p:nvSpPr>
        <p:spPr bwMode="auto">
          <a:xfrm>
            <a:off x="638175" y="3352800"/>
            <a:ext cx="1550988" cy="1200150"/>
          </a:xfrm>
          <a:prstGeom prst="rect">
            <a:avLst/>
          </a:prstGeom>
          <a:ln/>
          <a:extLst/>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latin typeface="Calibri" charset="0"/>
              </a:rPr>
              <a:t>Fear/Stress </a:t>
            </a:r>
          </a:p>
          <a:p>
            <a:pPr eaLnBrk="1" hangingPunct="1"/>
            <a:r>
              <a:rPr lang="en-US" sz="1800" dirty="0">
                <a:latin typeface="Calibri" charset="0"/>
              </a:rPr>
              <a:t>(in the brain stem)</a:t>
            </a:r>
          </a:p>
          <a:p>
            <a:pPr eaLnBrk="1" hangingPunct="1"/>
            <a:endParaRPr lang="en-US" sz="1800" dirty="0">
              <a:latin typeface="Calibri" charset="0"/>
            </a:endParaRPr>
          </a:p>
        </p:txBody>
      </p:sp>
      <p:sp>
        <p:nvSpPr>
          <p:cNvPr id="23557" name="TextBox 9"/>
          <p:cNvSpPr txBox="1">
            <a:spLocks noChangeArrowheads="1"/>
          </p:cNvSpPr>
          <p:nvPr/>
        </p:nvSpPr>
        <p:spPr bwMode="auto">
          <a:xfrm>
            <a:off x="3151188" y="1624013"/>
            <a:ext cx="23622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latin typeface="Calibri" charset="0"/>
              </a:rPr>
              <a:t>Prefrontal   </a:t>
            </a:r>
            <a:r>
              <a:rPr lang="en-US" sz="2000" b="1" dirty="0" smtClean="0">
                <a:latin typeface="Calibri" charset="0"/>
              </a:rPr>
              <a:t>Cortex:</a:t>
            </a:r>
            <a:endParaRPr lang="en-US" sz="2000" b="1" dirty="0">
              <a:latin typeface="Calibri" charset="0"/>
            </a:endParaRPr>
          </a:p>
          <a:p>
            <a:pPr algn="ctr" eaLnBrk="1" hangingPunct="1"/>
            <a:r>
              <a:rPr lang="en-US" sz="1800" dirty="0">
                <a:latin typeface="Calibri" charset="0"/>
              </a:rPr>
              <a:t>reasoning, judgment,    higher level </a:t>
            </a:r>
            <a:r>
              <a:rPr lang="en-US" sz="1800" dirty="0" smtClean="0">
                <a:latin typeface="Calibri" charset="0"/>
              </a:rPr>
              <a:t>thinking, executive functioning</a:t>
            </a:r>
            <a:endParaRPr lang="en-US" sz="1800" dirty="0">
              <a:latin typeface="Calibri" charset="0"/>
            </a:endParaRPr>
          </a:p>
        </p:txBody>
      </p:sp>
      <p:sp>
        <p:nvSpPr>
          <p:cNvPr id="23558" name="TextBox 10"/>
          <p:cNvSpPr txBox="1">
            <a:spLocks noChangeArrowheads="1"/>
          </p:cNvSpPr>
          <p:nvPr/>
        </p:nvSpPr>
        <p:spPr bwMode="auto">
          <a:xfrm>
            <a:off x="6248400" y="2726531"/>
            <a:ext cx="1371600" cy="104644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solidFill>
                  <a:srgbClr val="F79646"/>
                </a:solidFill>
                <a:latin typeface="Calibri" charset="0"/>
              </a:rPr>
              <a:t>Amygdala</a:t>
            </a:r>
            <a:r>
              <a:rPr lang="en-US" sz="1800" b="1" dirty="0" smtClean="0">
                <a:latin typeface="Calibri" charset="0"/>
              </a:rPr>
              <a:t> </a:t>
            </a:r>
            <a:endParaRPr lang="en-US" sz="1800" b="1" dirty="0">
              <a:latin typeface="Calibri" charset="0"/>
            </a:endParaRPr>
          </a:p>
          <a:p>
            <a:pPr algn="ctr" eaLnBrk="1" hangingPunct="1"/>
            <a:endParaRPr lang="en-US" sz="1200" dirty="0" smtClean="0">
              <a:latin typeface="Calibri"/>
              <a:cs typeface="Calibri"/>
            </a:endParaRPr>
          </a:p>
          <a:p>
            <a:pPr algn="ctr" eaLnBrk="1" hangingPunct="1"/>
            <a:r>
              <a:rPr lang="en-US" sz="1200" dirty="0" smtClean="0">
                <a:latin typeface="Calibri"/>
                <a:cs typeface="Calibri"/>
              </a:rPr>
              <a:t>to</a:t>
            </a:r>
            <a:r>
              <a:rPr lang="en-US" sz="1200" dirty="0" smtClean="0">
                <a:latin typeface="Calibri" charset="0"/>
              </a:rPr>
              <a:t>  </a:t>
            </a:r>
            <a:endParaRPr lang="en-US" sz="1200" dirty="0">
              <a:latin typeface="Calibri" charset="0"/>
            </a:endParaRPr>
          </a:p>
          <a:p>
            <a:pPr algn="ctr" eaLnBrk="1" hangingPunct="1"/>
            <a:r>
              <a:rPr lang="en-US" sz="1800" dirty="0" smtClean="0">
                <a:ln w="18415" cmpd="sng">
                  <a:solidFill>
                    <a:srgbClr val="FFFFFF"/>
                  </a:solidFill>
                  <a:prstDash val="solid"/>
                </a:ln>
                <a:solidFill>
                  <a:srgbClr val="C0504D"/>
                </a:solidFill>
                <a:effectLst>
                  <a:outerShdw blurRad="63500" dir="3600000" algn="tl" rotWithShape="0">
                    <a:srgbClr val="000000">
                      <a:alpha val="70000"/>
                    </a:srgbClr>
                  </a:outerShdw>
                </a:effectLst>
                <a:latin typeface="Calibri" charset="0"/>
              </a:rPr>
              <a:t>ANS</a:t>
            </a:r>
            <a:endParaRPr lang="en-US" sz="1800" dirty="0">
              <a:ln w="18415" cmpd="sng">
                <a:solidFill>
                  <a:srgbClr val="FFFFFF"/>
                </a:solidFill>
                <a:prstDash val="solid"/>
              </a:ln>
              <a:solidFill>
                <a:srgbClr val="C0504D"/>
              </a:solidFill>
              <a:effectLst>
                <a:outerShdw blurRad="63500" dir="3600000" algn="tl" rotWithShape="0">
                  <a:srgbClr val="000000">
                    <a:alpha val="70000"/>
                  </a:srgbClr>
                </a:outerShdw>
              </a:effectLst>
              <a:latin typeface="Calibri" charset="0"/>
            </a:endParaRPr>
          </a:p>
        </p:txBody>
      </p:sp>
      <p:cxnSp>
        <p:nvCxnSpPr>
          <p:cNvPr id="14" name="Straight Arrow Connector 13"/>
          <p:cNvCxnSpPr/>
          <p:nvPr/>
        </p:nvCxnSpPr>
        <p:spPr>
          <a:xfrm>
            <a:off x="7192963" y="3694113"/>
            <a:ext cx="914400" cy="91440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H="1">
            <a:off x="5799138" y="3694113"/>
            <a:ext cx="898525" cy="8318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3561" name="TextBox 23"/>
          <p:cNvSpPr txBox="1">
            <a:spLocks noChangeArrowheads="1"/>
          </p:cNvSpPr>
          <p:nvPr/>
        </p:nvSpPr>
        <p:spPr bwMode="auto">
          <a:xfrm>
            <a:off x="838200" y="2819400"/>
            <a:ext cx="152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Thalamus</a:t>
            </a:r>
          </a:p>
        </p:txBody>
      </p:sp>
      <p:sp>
        <p:nvSpPr>
          <p:cNvPr id="23562" name="TextBox 24"/>
          <p:cNvSpPr txBox="1">
            <a:spLocks noChangeArrowheads="1"/>
          </p:cNvSpPr>
          <p:nvPr/>
        </p:nvSpPr>
        <p:spPr bwMode="auto">
          <a:xfrm>
            <a:off x="4906963" y="4608513"/>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sympathetic</a:t>
            </a:r>
          </a:p>
        </p:txBody>
      </p:sp>
      <p:sp>
        <p:nvSpPr>
          <p:cNvPr id="23563" name="TextBox 25"/>
          <p:cNvSpPr txBox="1">
            <a:spLocks noChangeArrowheads="1"/>
          </p:cNvSpPr>
          <p:nvPr/>
        </p:nvSpPr>
        <p:spPr bwMode="auto">
          <a:xfrm>
            <a:off x="7086600" y="4608513"/>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parasympathetic</a:t>
            </a:r>
          </a:p>
        </p:txBody>
      </p:sp>
      <p:sp>
        <p:nvSpPr>
          <p:cNvPr id="27" name="Explosion 2 26"/>
          <p:cNvSpPr/>
          <p:nvPr/>
        </p:nvSpPr>
        <p:spPr>
          <a:xfrm>
            <a:off x="4960938" y="5213350"/>
            <a:ext cx="838200" cy="762000"/>
          </a:xfrm>
          <a:prstGeom prst="irregularSeal2">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Curved Connector 28"/>
          <p:cNvCxnSpPr/>
          <p:nvPr/>
        </p:nvCxnSpPr>
        <p:spPr>
          <a:xfrm rot="10800000" flipV="1">
            <a:off x="7475538" y="5556249"/>
            <a:ext cx="1265238" cy="158751"/>
          </a:xfrm>
          <a:prstGeom prst="curvedConnector3">
            <a:avLst/>
          </a:prstGeom>
          <a:ln/>
        </p:spPr>
        <p:style>
          <a:lnRef idx="2">
            <a:schemeClr val="accent3"/>
          </a:lnRef>
          <a:fillRef idx="0">
            <a:schemeClr val="accent3"/>
          </a:fillRef>
          <a:effectRef idx="1">
            <a:schemeClr val="accent3"/>
          </a:effectRef>
          <a:fontRef idx="minor">
            <a:schemeClr val="tx1"/>
          </a:fontRef>
        </p:style>
      </p:cxnSp>
      <p:sp>
        <p:nvSpPr>
          <p:cNvPr id="23566" name="TextBox 32"/>
          <p:cNvSpPr txBox="1">
            <a:spLocks noChangeArrowheads="1"/>
          </p:cNvSpPr>
          <p:nvPr/>
        </p:nvSpPr>
        <p:spPr bwMode="auto">
          <a:xfrm>
            <a:off x="1905000" y="3324225"/>
            <a:ext cx="417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0000"/>
                </a:solidFill>
                <a:latin typeface="Calibri" charset="0"/>
              </a:rPr>
              <a:t>_ _ _ _ _ _ _ _ _ _ _ _ _ _ _ _ _ _ _ _ _ _ _ _  </a:t>
            </a:r>
          </a:p>
        </p:txBody>
      </p:sp>
      <p:cxnSp>
        <p:nvCxnSpPr>
          <p:cNvPr id="35" name="Straight Arrow Connector 34"/>
          <p:cNvCxnSpPr/>
          <p:nvPr/>
        </p:nvCxnSpPr>
        <p:spPr>
          <a:xfrm>
            <a:off x="5791200" y="3648869"/>
            <a:ext cx="512762"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84189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Limbic Brain Dominance </a:t>
            </a:r>
            <a:endParaRPr lang="en-US" dirty="0"/>
          </a:p>
        </p:txBody>
      </p:sp>
      <p:sp>
        <p:nvSpPr>
          <p:cNvPr id="4" name="Isosceles Triangle 3"/>
          <p:cNvSpPr/>
          <p:nvPr/>
        </p:nvSpPr>
        <p:spPr>
          <a:xfrm>
            <a:off x="2496307" y="3007447"/>
            <a:ext cx="3824750" cy="2496472"/>
          </a:xfrm>
          <a:prstGeom prst="triangle">
            <a:avLst>
              <a:gd name="adj" fmla="val 4961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rgbClr val="DC9E1F"/>
              </a:solidFill>
            </a:endParaRPr>
          </a:p>
        </p:txBody>
      </p:sp>
      <p:sp>
        <p:nvSpPr>
          <p:cNvPr id="7" name="TextBox 6"/>
          <p:cNvSpPr txBox="1"/>
          <p:nvPr/>
        </p:nvSpPr>
        <p:spPr>
          <a:xfrm>
            <a:off x="3021845" y="2423476"/>
            <a:ext cx="3036443" cy="369332"/>
          </a:xfrm>
          <a:prstGeom prst="rect">
            <a:avLst/>
          </a:prstGeom>
          <a:noFill/>
        </p:spPr>
        <p:txBody>
          <a:bodyPr wrap="square" rtlCol="0">
            <a:spAutoFit/>
          </a:bodyPr>
          <a:lstStyle/>
          <a:p>
            <a:r>
              <a:rPr lang="en-US" dirty="0" smtClean="0"/>
              <a:t>Childhood/Adolescence</a:t>
            </a:r>
            <a:endParaRPr lang="en-US" dirty="0"/>
          </a:p>
        </p:txBody>
      </p:sp>
      <p:sp>
        <p:nvSpPr>
          <p:cNvPr id="8" name="TextBox 7"/>
          <p:cNvSpPr txBox="1"/>
          <p:nvPr/>
        </p:nvSpPr>
        <p:spPr>
          <a:xfrm>
            <a:off x="6435146" y="5318480"/>
            <a:ext cx="1655400" cy="369332"/>
          </a:xfrm>
          <a:prstGeom prst="rect">
            <a:avLst/>
          </a:prstGeom>
          <a:noFill/>
        </p:spPr>
        <p:txBody>
          <a:bodyPr wrap="square" rtlCol="0">
            <a:spAutoFit/>
          </a:bodyPr>
          <a:lstStyle/>
          <a:p>
            <a:r>
              <a:rPr lang="en-US" dirty="0" smtClean="0"/>
              <a:t>Addiction</a:t>
            </a:r>
            <a:endParaRPr lang="en-US" dirty="0"/>
          </a:p>
        </p:txBody>
      </p:sp>
      <p:sp>
        <p:nvSpPr>
          <p:cNvPr id="9" name="TextBox 8"/>
          <p:cNvSpPr txBox="1"/>
          <p:nvPr/>
        </p:nvSpPr>
        <p:spPr>
          <a:xfrm>
            <a:off x="1370315" y="5318480"/>
            <a:ext cx="1125992" cy="369332"/>
          </a:xfrm>
          <a:prstGeom prst="rect">
            <a:avLst/>
          </a:prstGeom>
          <a:noFill/>
        </p:spPr>
        <p:txBody>
          <a:bodyPr wrap="square" rtlCol="0">
            <a:spAutoFit/>
          </a:bodyPr>
          <a:lstStyle/>
          <a:p>
            <a:r>
              <a:rPr lang="en-US" dirty="0" smtClean="0"/>
              <a:t>Trauma</a:t>
            </a:r>
            <a:endParaRPr lang="en-US" dirty="0"/>
          </a:p>
        </p:txBody>
      </p:sp>
      <p:sp>
        <p:nvSpPr>
          <p:cNvPr id="10" name="TextBox 9"/>
          <p:cNvSpPr txBox="1"/>
          <p:nvPr/>
        </p:nvSpPr>
        <p:spPr>
          <a:xfrm>
            <a:off x="3943923" y="4188601"/>
            <a:ext cx="991552" cy="646331"/>
          </a:xfrm>
          <a:prstGeom prst="rect">
            <a:avLst/>
          </a:prstGeom>
          <a:noFill/>
        </p:spPr>
        <p:txBody>
          <a:bodyPr wrap="square" rtlCol="0">
            <a:spAutoFit/>
          </a:bodyPr>
          <a:lstStyle/>
          <a:p>
            <a:r>
              <a:rPr lang="en-US" dirty="0" smtClean="0">
                <a:solidFill>
                  <a:schemeClr val="bg1"/>
                </a:solidFill>
              </a:rPr>
              <a:t>Limbic</a:t>
            </a:r>
          </a:p>
          <a:p>
            <a:r>
              <a:rPr lang="en-US" dirty="0" smtClean="0">
                <a:solidFill>
                  <a:schemeClr val="bg1"/>
                </a:solidFill>
              </a:rPr>
              <a:t>System</a:t>
            </a:r>
            <a:endParaRPr lang="en-US" dirty="0">
              <a:solidFill>
                <a:schemeClr val="bg1"/>
              </a:solidFill>
            </a:endParaRPr>
          </a:p>
        </p:txBody>
      </p:sp>
    </p:spTree>
    <p:extLst>
      <p:ext uri="{BB962C8B-B14F-4D97-AF65-F5344CB8AC3E}">
        <p14:creationId xmlns:p14="http://schemas.microsoft.com/office/powerpoint/2010/main" val="37118230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b Newhart-Stop 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3171" y="347378"/>
            <a:ext cx="8155717" cy="6116788"/>
          </a:xfrm>
          <a:prstGeom prst="rect">
            <a:avLst/>
          </a:prstGeom>
        </p:spPr>
      </p:pic>
    </p:spTree>
    <p:extLst>
      <p:ext uri="{BB962C8B-B14F-4D97-AF65-F5344CB8AC3E}">
        <p14:creationId xmlns:p14="http://schemas.microsoft.com/office/powerpoint/2010/main" val="3910169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err="1" smtClean="0">
                <a:solidFill>
                  <a:srgbClr val="FF0000"/>
                </a:solidFill>
                <a:latin typeface="Arial Black"/>
                <a:cs typeface="Arial Black"/>
              </a:rPr>
              <a:t>SAFE</a:t>
            </a:r>
            <a:r>
              <a:rPr lang="en-US" sz="6000" dirty="0" err="1" smtClean="0">
                <a:latin typeface="Arial Black"/>
                <a:cs typeface="Arial Black"/>
              </a:rPr>
              <a:t>ty</a:t>
            </a:r>
            <a:r>
              <a:rPr lang="en-US" sz="6000" dirty="0" smtClean="0">
                <a:latin typeface="Arial Black"/>
                <a:cs typeface="Arial Black"/>
              </a:rPr>
              <a:t> First</a:t>
            </a:r>
            <a:endParaRPr lang="en-US" sz="6000" dirty="0">
              <a:latin typeface="Arial Black"/>
              <a:cs typeface="Arial Black"/>
            </a:endParaRPr>
          </a:p>
        </p:txBody>
      </p:sp>
      <p:sp>
        <p:nvSpPr>
          <p:cNvPr id="3" name="Content Placeholder 2"/>
          <p:cNvSpPr>
            <a:spLocks noGrp="1"/>
          </p:cNvSpPr>
          <p:nvPr>
            <p:ph idx="4294967295"/>
          </p:nvPr>
        </p:nvSpPr>
        <p:spPr>
          <a:xfrm>
            <a:off x="457200" y="1600200"/>
            <a:ext cx="8229600" cy="4525963"/>
          </a:xfrm>
          <a:prstGeom prst="rect">
            <a:avLst/>
          </a:prstGeom>
        </p:spPr>
        <p:txBody>
          <a:bodyPr>
            <a:normAutofit/>
          </a:bodyPr>
          <a:lstStyle/>
          <a:p>
            <a:r>
              <a:rPr lang="en-US" sz="4800" b="1" dirty="0" smtClean="0">
                <a:solidFill>
                  <a:srgbClr val="FF0000"/>
                </a:solidFill>
              </a:rPr>
              <a:t>S</a:t>
            </a:r>
            <a:r>
              <a:rPr lang="en-US" sz="4800" dirty="0" smtClean="0"/>
              <a:t>tick to what you know</a:t>
            </a:r>
          </a:p>
          <a:p>
            <a:r>
              <a:rPr lang="en-US" sz="4800" b="1" dirty="0" smtClean="0">
                <a:solidFill>
                  <a:srgbClr val="FF0000"/>
                </a:solidFill>
              </a:rPr>
              <a:t>A</a:t>
            </a:r>
            <a:r>
              <a:rPr lang="en-US" sz="4800" dirty="0" smtClean="0"/>
              <a:t>sk questions</a:t>
            </a:r>
          </a:p>
          <a:p>
            <a:r>
              <a:rPr lang="en-US" sz="4800" b="1" dirty="0" smtClean="0">
                <a:solidFill>
                  <a:srgbClr val="FF0000"/>
                </a:solidFill>
              </a:rPr>
              <a:t>F</a:t>
            </a:r>
            <a:r>
              <a:rPr lang="en-US" sz="4800" dirty="0" smtClean="0"/>
              <a:t>ocus on strengths</a:t>
            </a:r>
          </a:p>
          <a:p>
            <a:r>
              <a:rPr lang="en-US" sz="4800" b="1" dirty="0" smtClean="0">
                <a:solidFill>
                  <a:srgbClr val="FF0000"/>
                </a:solidFill>
              </a:rPr>
              <a:t>E</a:t>
            </a:r>
            <a:r>
              <a:rPr lang="en-US" sz="4800" dirty="0" smtClean="0"/>
              <a:t>mbrace anger and grief</a:t>
            </a:r>
            <a:endParaRPr lang="en-US" sz="4800" dirty="0"/>
          </a:p>
        </p:txBody>
      </p:sp>
    </p:spTree>
    <p:extLst>
      <p:ext uri="{BB962C8B-B14F-4D97-AF65-F5344CB8AC3E}">
        <p14:creationId xmlns:p14="http://schemas.microsoft.com/office/powerpoint/2010/main" val="5858102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245</TotalTime>
  <Words>1776</Words>
  <Application>Microsoft Macintosh PowerPoint</Application>
  <PresentationFormat>On-screen Show (4:3)</PresentationFormat>
  <Paragraphs>332</Paragraphs>
  <Slides>50</Slides>
  <Notes>5</Notes>
  <HiddenSlides>0</HiddenSlides>
  <MMClips>7</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Horizon</vt:lpstr>
      <vt:lpstr>SERVE INTENSIVE</vt:lpstr>
      <vt:lpstr>PowerPoint Presentation</vt:lpstr>
      <vt:lpstr>PowerPoint Presentation</vt:lpstr>
      <vt:lpstr>Diagnostic Presentation</vt:lpstr>
      <vt:lpstr>Definition of Complex PTSD </vt:lpstr>
      <vt:lpstr>Stress and the Brain</vt:lpstr>
      <vt:lpstr>Limbic Brain Dominance </vt:lpstr>
      <vt:lpstr>PowerPoint Presentation</vt:lpstr>
      <vt:lpstr>SAFEty First</vt:lpstr>
      <vt:lpstr>PowerPoint Presentation</vt:lpstr>
      <vt:lpstr>PowerPoint Presentation</vt:lpstr>
      <vt:lpstr>HOLD SPACE http://upliftconnect.com/hold-space/</vt:lpstr>
      <vt:lpstr>PowerPoint Presentation</vt:lpstr>
      <vt:lpstr>Human Behavior The answer to every WHY? The brain wants to…</vt:lpstr>
      <vt:lpstr>PowerPoint Presentation</vt:lpstr>
      <vt:lpstr>PowerPoint Presentation</vt:lpstr>
      <vt:lpstr>PowerPoint Presentation</vt:lpstr>
      <vt:lpstr>WHY?</vt:lpstr>
      <vt:lpstr>PowerPoint Presentation</vt:lpstr>
      <vt:lpstr>Recovery Stages</vt:lpstr>
      <vt:lpstr>The Upward Spiral Model  </vt:lpstr>
      <vt:lpstr>PowerPoint Presentation</vt:lpstr>
      <vt:lpstr>B=Brain</vt:lpstr>
      <vt:lpstr>A=ATTACHMENT</vt:lpstr>
      <vt:lpstr>S=Systems</vt:lpstr>
      <vt:lpstr>E=Evidenced Based </vt:lpstr>
      <vt:lpstr>Brain Based Approach</vt:lpstr>
      <vt:lpstr>SERVE</vt:lpstr>
      <vt:lpstr>SERVE model</vt:lpstr>
      <vt:lpstr>Lower brain: Complex Trauma</vt:lpstr>
      <vt:lpstr>SERVE model cont</vt:lpstr>
      <vt:lpstr>Critical Areas of the Brain</vt:lpstr>
      <vt:lpstr>PowerPoint Presentation</vt:lpstr>
      <vt:lpstr>SERVE model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SERVE model cont.</vt:lpstr>
      <vt:lpstr>SERVE model cont.</vt:lpstr>
      <vt:lpstr>Focus on Three Rs:</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Martin</dc:creator>
  <cp:lastModifiedBy>Bonnie Martin</cp:lastModifiedBy>
  <cp:revision>23</cp:revision>
  <cp:lastPrinted>2018-05-07T15:30:51Z</cp:lastPrinted>
  <dcterms:created xsi:type="dcterms:W3CDTF">2017-02-27T15:29:03Z</dcterms:created>
  <dcterms:modified xsi:type="dcterms:W3CDTF">2019-09-16T14:34:09Z</dcterms:modified>
</cp:coreProperties>
</file>